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3" r:id="rId3"/>
    <p:sldId id="314" r:id="rId4"/>
    <p:sldId id="350" r:id="rId5"/>
    <p:sldId id="351" r:id="rId6"/>
    <p:sldId id="315" r:id="rId7"/>
    <p:sldId id="321" r:id="rId8"/>
    <p:sldId id="316" r:id="rId9"/>
    <p:sldId id="352" r:id="rId10"/>
    <p:sldId id="353" r:id="rId11"/>
    <p:sldId id="318" r:id="rId12"/>
    <p:sldId id="319" r:id="rId13"/>
    <p:sldId id="322" r:id="rId14"/>
    <p:sldId id="323" r:id="rId15"/>
    <p:sldId id="324" r:id="rId16"/>
    <p:sldId id="320" r:id="rId17"/>
    <p:sldId id="317" r:id="rId18"/>
    <p:sldId id="328" r:id="rId19"/>
    <p:sldId id="329" r:id="rId20"/>
    <p:sldId id="355" r:id="rId21"/>
    <p:sldId id="354" r:id="rId22"/>
  </p:sldIdLst>
  <p:sldSz cx="9144000" cy="6858000" type="screen4x3"/>
  <p:notesSz cx="6608763" cy="86868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ndar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ndar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33CC"/>
    <a:srgbClr val="CC0000"/>
    <a:srgbClr val="0033CC"/>
    <a:srgbClr val="0000FF"/>
    <a:srgbClr val="FF0000"/>
    <a:srgbClr val="0066FF"/>
    <a:srgbClr val="00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231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fld id="{20DEE728-CD03-4EE2-A78C-7A67DB90D78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1027540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43325" y="0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1888" y="650875"/>
            <a:ext cx="4343400" cy="3257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0400" y="4125913"/>
            <a:ext cx="5287963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noProof="0" smtClean="0"/>
              <a:t>Click to edit Master text styles</a:t>
            </a:r>
          </a:p>
          <a:p>
            <a:pPr lvl="1"/>
            <a:r>
              <a:rPr lang="sr-Latn-CS" noProof="0" smtClean="0"/>
              <a:t>Second level</a:t>
            </a:r>
          </a:p>
          <a:p>
            <a:pPr lvl="2"/>
            <a:r>
              <a:rPr lang="sr-Latn-CS" noProof="0" smtClean="0"/>
              <a:t>Third level</a:t>
            </a:r>
          </a:p>
          <a:p>
            <a:pPr lvl="3"/>
            <a:r>
              <a:rPr lang="sr-Latn-CS" noProof="0" smtClean="0"/>
              <a:t>Fourth level</a:t>
            </a:r>
          </a:p>
          <a:p>
            <a:pPr lvl="4"/>
            <a:r>
              <a:rPr lang="sr-Latn-C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43325" y="8250238"/>
            <a:ext cx="286385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98" tIns="43699" rIns="87398" bIns="43699" numCol="1" anchor="b" anchorCtr="0" compatLnSpc="1">
            <a:prstTxWarp prst="textNoShape">
              <a:avLst/>
            </a:prstTxWarp>
          </a:bodyPr>
          <a:lstStyle>
            <a:lvl1pPr algn="r" defTabSz="874713">
              <a:defRPr sz="1100">
                <a:latin typeface="Arial" charset="0"/>
              </a:defRPr>
            </a:lvl1pPr>
          </a:lstStyle>
          <a:p>
            <a:pPr>
              <a:defRPr/>
            </a:pPr>
            <a:fld id="{BA7682FD-2ED6-4449-BBB7-3C587CDFA20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xmlns="" val="3876343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613" y="68263"/>
            <a:ext cx="5040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79388" y="2205038"/>
            <a:ext cx="8216900" cy="1042987"/>
          </a:xfrm>
        </p:spPr>
        <p:txBody>
          <a:bodyPr/>
          <a:lstStyle>
            <a:lvl1pPr algn="ctr">
              <a:defRPr sz="4200"/>
            </a:lvl1pPr>
          </a:lstStyle>
          <a:p>
            <a:r>
              <a:rPr lang="sr-Latn-CS" altLang="en-US"/>
              <a:t>Click to edit Master title style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789363"/>
            <a:ext cx="8208963" cy="811212"/>
          </a:xfrm>
        </p:spPr>
        <p:txBody>
          <a:bodyPr/>
          <a:lstStyle>
            <a:lvl1pPr marL="0" indent="0" algn="ctr">
              <a:buFontTx/>
              <a:buNone/>
              <a:defRPr sz="3200"/>
            </a:lvl1pPr>
          </a:lstStyle>
          <a:p>
            <a:r>
              <a:rPr lang="sr-Latn-CS" alt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0DBF1-0993-46BC-8DE8-1E1053139AD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3525370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184C9-FEB4-4B0E-BB57-2ACF25B24BDE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304927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714B73-C119-4036-80F0-69DDE2958CDF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3885831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BEADD6-3C8E-4BDF-B455-3773EDCF5AD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2114584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AD085-DE19-4621-BFAD-1018207D80F9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4287685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C13DA-FBC8-4FBB-87A9-866E77DC0FE3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334001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7531A-B075-4669-BECA-9FA804FB3E1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1820916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2D0FE-55DC-4C15-B47D-5D5F6BA43066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414912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73D6-54B3-457B-B63E-9E389E29423C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232089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9CE68-01A3-4684-9F76-E62D97FE4754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121870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A6BB2-58F6-48ED-9D9F-36D485C88BF2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</p:spTree>
    <p:extLst>
      <p:ext uri="{BB962C8B-B14F-4D97-AF65-F5344CB8AC3E}">
        <p14:creationId xmlns:p14="http://schemas.microsoft.com/office/powerpoint/2010/main" xmlns="" val="1612170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82184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altLang="en-US" smtClean="0"/>
              <a:t>Click to edit Master text styles</a:t>
            </a:r>
          </a:p>
          <a:p>
            <a:pPr lvl="1"/>
            <a:r>
              <a:rPr lang="sr-Latn-CS" altLang="en-US" smtClean="0"/>
              <a:t>Second level</a:t>
            </a:r>
          </a:p>
          <a:p>
            <a:pPr lvl="2"/>
            <a:r>
              <a:rPr lang="sr-Latn-CS" altLang="en-US" smtClean="0"/>
              <a:t>Third level</a:t>
            </a:r>
          </a:p>
          <a:p>
            <a:pPr lvl="3"/>
            <a:r>
              <a:rPr lang="sr-Latn-CS" altLang="en-US" smtClean="0"/>
              <a:t>Fourth level</a:t>
            </a:r>
          </a:p>
          <a:p>
            <a:pPr lvl="4"/>
            <a:r>
              <a:rPr lang="sr-Latn-CS" altLang="en-US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sr-Latn-CS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1ADEE174-3391-43C0-81B4-AF28A8C04665}" type="slidenum">
              <a:rPr lang="sr-Latn-CS" altLang="en-US"/>
              <a:pPr>
                <a:defRPr/>
              </a:pPr>
              <a:t>‹#›</a:t>
            </a:fld>
            <a:endParaRPr lang="sr-Latn-CS" altLang="en-US"/>
          </a:p>
        </p:txBody>
      </p:sp>
      <p:sp>
        <p:nvSpPr>
          <p:cNvPr id="17448" name="Line 40"/>
          <p:cNvSpPr>
            <a:spLocks noChangeShapeType="1"/>
          </p:cNvSpPr>
          <p:nvPr userDrawn="1"/>
        </p:nvSpPr>
        <p:spPr bwMode="auto">
          <a:xfrm flipV="1">
            <a:off x="395288" y="1341438"/>
            <a:ext cx="8351837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49" name="Line 41"/>
          <p:cNvSpPr>
            <a:spLocks noChangeShapeType="1"/>
          </p:cNvSpPr>
          <p:nvPr userDrawn="1"/>
        </p:nvSpPr>
        <p:spPr bwMode="auto">
          <a:xfrm>
            <a:off x="6084888" y="6597650"/>
            <a:ext cx="2736850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0" name="Line 42"/>
          <p:cNvSpPr>
            <a:spLocks noChangeShapeType="1"/>
          </p:cNvSpPr>
          <p:nvPr userDrawn="1"/>
        </p:nvSpPr>
        <p:spPr bwMode="auto">
          <a:xfrm>
            <a:off x="8820150" y="5876925"/>
            <a:ext cx="0" cy="720725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451" name="Line 43"/>
          <p:cNvSpPr>
            <a:spLocks noChangeShapeType="1"/>
          </p:cNvSpPr>
          <p:nvPr userDrawn="1"/>
        </p:nvSpPr>
        <p:spPr bwMode="auto">
          <a:xfrm>
            <a:off x="4572000" y="260350"/>
            <a:ext cx="417671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1"/>
          </a:solidFill>
          <a:latin typeface="Candar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icromedexsolutions.com/micromedex2/4.14.0/WebHelp/Tools/Interactions/Drug_Interactions.htm" TargetMode="External"/><Relationship Id="rId2" Type="http://schemas.openxmlformats.org/officeDocument/2006/relationships/hyperlink" Target="https://reference.medscape.com/drug-interactioncheck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dfdrive.com/stockleys-drug-interactions-e34321858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8788" y="1339850"/>
            <a:ext cx="8216900" cy="1368425"/>
          </a:xfrm>
        </p:spPr>
        <p:txBody>
          <a:bodyPr/>
          <a:lstStyle/>
          <a:p>
            <a:pPr eaLnBrk="1" hangingPunct="1"/>
            <a:r>
              <a:rPr lang="sr-Cyrl-CS" sz="2500" smtClean="0"/>
              <a:t>ИНТЕГРИСАНЕ</a:t>
            </a:r>
            <a:r>
              <a:rPr lang="sr-Latn-CS" sz="2500" smtClean="0"/>
              <a:t> </a:t>
            </a:r>
            <a:r>
              <a:rPr lang="sr-Cyrl-CS" sz="2500" smtClean="0"/>
              <a:t>АКАДЕМСКЕ СТУДИЈЕ ФАРМАЦИЈЕ</a:t>
            </a:r>
            <a:br>
              <a:rPr lang="sr-Cyrl-CS" sz="2500" smtClean="0"/>
            </a:br>
            <a:r>
              <a:rPr lang="sr-Cyrl-CS" sz="2500" smtClean="0"/>
              <a:t>Д0</a:t>
            </a:r>
            <a:r>
              <a:rPr lang="sr-Latn-CS" sz="2500" smtClean="0"/>
              <a:t>5 </a:t>
            </a:r>
            <a:r>
              <a:rPr lang="sr-Cyrl-CS" sz="2500" smtClean="0"/>
              <a:t>- Фармаковигиланца</a:t>
            </a:r>
            <a:br>
              <a:rPr lang="sr-Cyrl-CS" sz="2500" smtClean="0"/>
            </a:br>
            <a:r>
              <a:rPr lang="sr-Cyrl-CS" sz="2000" smtClean="0"/>
              <a:t/>
            </a:r>
            <a:br>
              <a:rPr lang="sr-Cyrl-CS" sz="2000" smtClean="0"/>
            </a:br>
            <a:r>
              <a:rPr lang="sr-Cyrl-CS" sz="2500" smtClean="0">
                <a:solidFill>
                  <a:srgbClr val="CC0000"/>
                </a:solidFill>
              </a:rPr>
              <a:t>Предавање </a:t>
            </a:r>
            <a:r>
              <a:rPr lang="sr-Latn-CS" sz="2500" smtClean="0">
                <a:solidFill>
                  <a:srgbClr val="CC0000"/>
                </a:solidFill>
              </a:rPr>
              <a:t>9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554413"/>
            <a:ext cx="8569325" cy="2682875"/>
          </a:xfrm>
        </p:spPr>
        <p:txBody>
          <a:bodyPr/>
          <a:lstStyle/>
          <a:p>
            <a:pPr eaLnBrk="1" hangingPunct="1"/>
            <a:r>
              <a:rPr lang="en-US" sz="3800" b="1" dirty="0" smtClean="0"/>
              <a:t>ИНТЕРАКЦИЈЕ МЕЂУ ЛЕКОВИМА</a:t>
            </a:r>
            <a:endParaRPr lang="sr-Latn-CS" sz="3800" b="1" dirty="0" smtClean="0">
              <a:solidFill>
                <a:srgbClr val="C00000"/>
              </a:solidFill>
            </a:endParaRPr>
          </a:p>
          <a:p>
            <a:pPr eaLnBrk="1" hangingPunct="1"/>
            <a:endParaRPr lang="sr-Latn-CS" sz="4200" b="1" dirty="0" smtClean="0">
              <a:solidFill>
                <a:srgbClr val="C00000"/>
              </a:solidFill>
            </a:endParaRPr>
          </a:p>
          <a:p>
            <a:pPr eaLnBrk="1" hangingPunct="1"/>
            <a:r>
              <a:rPr lang="en-US" sz="2800" b="1" dirty="0" err="1" smtClean="0">
                <a:solidFill>
                  <a:srgbClr val="C00000"/>
                </a:solidFill>
              </a:rPr>
              <a:t>Доц</a:t>
            </a:r>
            <a:r>
              <a:rPr lang="en-US" sz="2800" b="1" dirty="0" smtClean="0">
                <a:solidFill>
                  <a:srgbClr val="C00000"/>
                </a:solidFill>
              </a:rPr>
              <a:t>. </a:t>
            </a:r>
            <a:r>
              <a:rPr lang="en-US" sz="2800" b="1" dirty="0" err="1" smtClean="0">
                <a:solidFill>
                  <a:srgbClr val="C00000"/>
                </a:solidFill>
              </a:rPr>
              <a:t>др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Дејана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Ружић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err="1" smtClean="0">
                <a:solidFill>
                  <a:srgbClr val="C00000"/>
                </a:solidFill>
              </a:rPr>
              <a:t>Зечевић</a:t>
            </a:r>
            <a:endParaRPr lang="sr-Latn-CS" sz="2800" b="1" dirty="0" smtClean="0">
              <a:solidFill>
                <a:srgbClr val="C00000"/>
              </a:solidFill>
            </a:endParaRPr>
          </a:p>
          <a:p>
            <a:pPr eaLnBrk="1" hangingPunct="1"/>
            <a:endParaRPr lang="sr-Latn-CS" sz="3000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7116"/>
    </mc:Choice>
    <mc:Fallback>
      <p:transition spd="slow" advTm="2711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34512" cy="1080120"/>
          </a:xfrm>
        </p:spPr>
        <p:txBody>
          <a:bodyPr/>
          <a:lstStyle/>
          <a:p>
            <a:pPr algn="ctr"/>
            <a:r>
              <a:rPr lang="ru-RU" sz="3200" dirty="0"/>
              <a:t>Л</a:t>
            </a:r>
            <a:r>
              <a:rPr lang="ru-RU" sz="3200" dirty="0" smtClean="0"/>
              <a:t>екови инхибитори активности </a:t>
            </a:r>
            <a:r>
              <a:rPr lang="sr-Latn-RS" sz="3200" dirty="0" smtClean="0"/>
              <a:t/>
            </a:r>
            <a:br>
              <a:rPr lang="sr-Latn-RS" sz="3200" dirty="0" smtClean="0"/>
            </a:br>
            <a:r>
              <a:rPr lang="ru-RU" sz="3200" dirty="0" smtClean="0"/>
              <a:t>цитохрома </a:t>
            </a:r>
            <a:r>
              <a:rPr lang="ru-RU" sz="3200" dirty="0"/>
              <a:t>П450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411662"/>
          </a:xfrm>
        </p:spPr>
        <p:txBody>
          <a:bodyPr/>
          <a:lstStyle/>
          <a:p>
            <a:r>
              <a:rPr lang="sr-Cyrl-RS" sz="2200" dirty="0" smtClean="0"/>
              <a:t>Л</a:t>
            </a:r>
            <a:r>
              <a:rPr lang="ru-RU" sz="2200" dirty="0" smtClean="0"/>
              <a:t>екови </a:t>
            </a:r>
            <a:r>
              <a:rPr lang="ru-RU" sz="2200" dirty="0"/>
              <a:t>који садрже у себи имидазолску групу (циметидин, кетоконазол), еритромицин, естроген етинил-естрадиол, спиронолактон, хлорамфеникол, </a:t>
            </a:r>
            <a:r>
              <a:rPr lang="ru-RU" sz="2200" dirty="0" smtClean="0"/>
              <a:t>растварач </a:t>
            </a:r>
            <a:r>
              <a:rPr lang="ru-RU" sz="2200" dirty="0"/>
              <a:t>угљен </a:t>
            </a:r>
            <a:r>
              <a:rPr lang="ru-RU" sz="2200" dirty="0" smtClean="0"/>
              <a:t>дисулфид</a:t>
            </a:r>
            <a:r>
              <a:rPr lang="ru-RU" sz="2200" dirty="0"/>
              <a:t>, пропилтиоурацил, сок од грејфрута и друге </a:t>
            </a:r>
            <a:r>
              <a:rPr lang="ru-RU" sz="2200" dirty="0" smtClean="0"/>
              <a:t>супстанце</a:t>
            </a:r>
          </a:p>
          <a:p>
            <a:r>
              <a:rPr lang="ru-RU" sz="2200" dirty="0"/>
              <a:t>И</a:t>
            </a:r>
            <a:r>
              <a:rPr lang="ru-RU" sz="2200" dirty="0" smtClean="0"/>
              <a:t>нхибитори </a:t>
            </a:r>
            <a:r>
              <a:rPr lang="ru-RU" sz="2200" dirty="0"/>
              <a:t>могу довести до пораста </a:t>
            </a:r>
            <a:r>
              <a:rPr lang="ru-RU" sz="2200" dirty="0" smtClean="0"/>
              <a:t>концентрације </a:t>
            </a:r>
            <a:r>
              <a:rPr lang="ru-RU" sz="2200" dirty="0"/>
              <a:t>других лекова у крви све до токсичног </a:t>
            </a:r>
            <a:r>
              <a:rPr lang="ru-RU" sz="2200" dirty="0" smtClean="0"/>
              <a:t>нивоа</a:t>
            </a:r>
          </a:p>
          <a:p>
            <a:r>
              <a:rPr lang="ru-RU" sz="2200" dirty="0" smtClean="0"/>
              <a:t>Избећи комбинације, или, ако је неопходно, прилагодити дозе истовремено примењених лекова који ступају у интеракције</a:t>
            </a:r>
          </a:p>
        </p:txBody>
      </p:sp>
    </p:spTree>
    <p:extLst>
      <p:ext uri="{BB962C8B-B14F-4D97-AF65-F5344CB8AC3E}">
        <p14:creationId xmlns:p14="http://schemas.microsoft.com/office/powerpoint/2010/main" xmlns="" val="1496715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7800"/>
    </mc:Choice>
    <mc:Fallback>
      <p:transition spd="slow" advTm="678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0050"/>
            <a:ext cx="8218488" cy="941388"/>
          </a:xfrm>
        </p:spPr>
        <p:txBody>
          <a:bodyPr/>
          <a:lstStyle/>
          <a:p>
            <a:pPr algn="ctr" eaLnBrk="1" hangingPunct="1"/>
            <a:r>
              <a:rPr lang="sr-Latn-CS" smtClean="0"/>
              <a:t>Фармакодинамске интеракције</a:t>
            </a:r>
            <a:br>
              <a:rPr lang="sr-Latn-CS" smtClean="0"/>
            </a:br>
            <a:r>
              <a:rPr lang="en-US" smtClean="0"/>
              <a:t>Синергизам</a:t>
            </a:r>
            <a:endParaRPr lang="sr-Latn-C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600" smtClean="0"/>
              <a:t>Ако два лека заједно делују тако да им се укупно дејство не смањује или се повећава, онда такве лекове зовемо </a:t>
            </a:r>
            <a:r>
              <a:rPr lang="sr-Cyrl-CS" sz="2600" b="1" smtClean="0">
                <a:solidFill>
                  <a:srgbClr val="CC0000"/>
                </a:solidFill>
              </a:rPr>
              <a:t>синергисти</a:t>
            </a:r>
            <a:r>
              <a:rPr lang="sr-Cyrl-CS" sz="2600" smtClean="0"/>
              <a:t>.</a:t>
            </a:r>
          </a:p>
          <a:p>
            <a:pPr eaLnBrk="1" hangingPunct="1">
              <a:lnSpc>
                <a:spcPct val="95000"/>
              </a:lnSpc>
              <a:buFontTx/>
              <a:buNone/>
            </a:pPr>
            <a:endParaRPr lang="sr-Cyrl-CS" sz="800" smtClean="0"/>
          </a:p>
          <a:p>
            <a:pPr eaLnBrk="1" hangingPunct="1">
              <a:lnSpc>
                <a:spcPct val="95000"/>
              </a:lnSpc>
              <a:spcBef>
                <a:spcPct val="15000"/>
              </a:spcBef>
            </a:pPr>
            <a:r>
              <a:rPr lang="sr-Cyrl-CS" sz="2600" smtClean="0"/>
              <a:t>Синергизам може бити:</a:t>
            </a:r>
          </a:p>
          <a:p>
            <a:pPr eaLnBrk="1" hangingPunct="1">
              <a:lnSpc>
                <a:spcPct val="95000"/>
              </a:lnSpc>
              <a:spcBef>
                <a:spcPct val="15000"/>
              </a:spcBef>
              <a:buFontTx/>
              <a:buNone/>
            </a:pPr>
            <a:endParaRPr lang="sr-Cyrl-CS" sz="800" smtClean="0"/>
          </a:p>
          <a:p>
            <a:pPr lvl="1" eaLnBrk="1" hangingPunct="1">
              <a:lnSpc>
                <a:spcPct val="95000"/>
              </a:lnSpc>
              <a:spcBef>
                <a:spcPct val="15000"/>
              </a:spcBef>
              <a:buFont typeface="Wingdings" pitchFamily="2" charset="2"/>
              <a:buChar char="Ø"/>
            </a:pPr>
            <a:r>
              <a:rPr lang="sr-Cyrl-CS" b="1" smtClean="0">
                <a:solidFill>
                  <a:srgbClr val="CC0000"/>
                </a:solidFill>
              </a:rPr>
              <a:t>Адитиван,</a:t>
            </a:r>
            <a:r>
              <a:rPr lang="sr-Cyrl-CS" smtClean="0"/>
              <a:t> када је укупно дејство оба лека једнако простом збиру дејстава оба лека засебно</a:t>
            </a:r>
          </a:p>
          <a:p>
            <a:pPr lvl="1" eaLnBrk="1" hangingPunct="1">
              <a:lnSpc>
                <a:spcPct val="95000"/>
              </a:lnSpc>
              <a:spcBef>
                <a:spcPct val="15000"/>
              </a:spcBef>
              <a:buFont typeface="Wingdings" pitchFamily="2" charset="2"/>
              <a:buNone/>
            </a:pPr>
            <a:endParaRPr lang="sr-Cyrl-CS" sz="100" smtClean="0"/>
          </a:p>
          <a:p>
            <a:pPr lvl="1" eaLnBrk="1" hangingPunct="1">
              <a:lnSpc>
                <a:spcPct val="95000"/>
              </a:lnSpc>
              <a:spcBef>
                <a:spcPct val="15000"/>
              </a:spcBef>
              <a:buFont typeface="Wingdings" pitchFamily="2" charset="2"/>
              <a:buChar char="Ø"/>
            </a:pPr>
            <a:r>
              <a:rPr lang="sr-Cyrl-CS" b="1" smtClean="0">
                <a:solidFill>
                  <a:srgbClr val="CC0000"/>
                </a:solidFill>
              </a:rPr>
              <a:t>Потенцирајући,</a:t>
            </a:r>
            <a:r>
              <a:rPr lang="sr-Cyrl-CS" smtClean="0">
                <a:solidFill>
                  <a:srgbClr val="00CC66"/>
                </a:solidFill>
              </a:rPr>
              <a:t> </a:t>
            </a:r>
            <a:r>
              <a:rPr lang="sr-Cyrl-CS" smtClean="0"/>
              <a:t>када је укупно дејство оба лека веће од простог збира дејстава оба лека засебно</a:t>
            </a:r>
          </a:p>
          <a:p>
            <a:pPr eaLnBrk="1" hangingPunct="1"/>
            <a:endParaRPr lang="sr-Cyrl-CS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246"/>
    </mc:Choice>
    <mc:Fallback>
      <p:transition spd="slow" advTm="45246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18488" cy="652463"/>
          </a:xfrm>
        </p:spPr>
        <p:txBody>
          <a:bodyPr/>
          <a:lstStyle/>
          <a:p>
            <a:pPr algn="ctr" eaLnBrk="1" hangingPunct="1"/>
            <a:r>
              <a:rPr lang="sr-Cyrl-CS" smtClean="0"/>
              <a:t>Адитивни синергизам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500" smtClean="0"/>
              <a:t>Укупно дејство оба лека једнако је простом збиру дејстава оба лека засебно 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500" i="1" smtClean="0"/>
              <a:t>Из тог разлога</a:t>
            </a:r>
            <a:r>
              <a:rPr lang="sr-Latn-CS" sz="2500" smtClean="0"/>
              <a:t> сваки синергиста се може применити у дози која је за 1/3 или 1/2 мања од његове уобичајене дозе</a:t>
            </a:r>
            <a:r>
              <a:rPr lang="sr-Cyrl-CS" sz="2500" smtClean="0"/>
              <a:t>,</a:t>
            </a:r>
            <a:r>
              <a:rPr lang="sr-Latn-CS" sz="2500" smtClean="0"/>
              <a:t> чиме се избегавају нежељени ефекти који се запажају при употреби пуних доза сваког појединачног лека. </a:t>
            </a:r>
            <a:r>
              <a:rPr lang="sr-Latn-CS" sz="2500" i="1" smtClean="0"/>
              <a:t>Ова врста синергизма је честа при употреби лекова који имају исти или сличан терапијски ефекат, а различита нежељена деловања (која се не сабирају).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8648"/>
    </mc:Choice>
    <mc:Fallback>
      <p:transition spd="slow" advTm="4864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6613"/>
            <a:ext cx="8218488" cy="509587"/>
          </a:xfrm>
        </p:spPr>
        <p:txBody>
          <a:bodyPr/>
          <a:lstStyle/>
          <a:p>
            <a:pPr algn="ctr" eaLnBrk="1" hangingPunct="1"/>
            <a:r>
              <a:rPr lang="sr-Cyrl-CS" smtClean="0"/>
              <a:t>Потенцирајући синергизам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500" smtClean="0"/>
              <a:t>Укупно дејство оба лека веће је од простог збира дејстава оба лека засебно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500" smtClean="0"/>
              <a:t>Овај тип синергизма веома је тешко поуздано утврдити кад су у питању два активна лека.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500" smtClean="0"/>
              <a:t>Чешћи је случај да лек, који је сам по себи неактиван, потенцира ефекат активног лека. </a:t>
            </a:r>
            <a:r>
              <a:rPr lang="sr-Latn-CS" sz="2500" i="1" smtClean="0"/>
              <a:t>На пример, хлорпромазин (антипсихотик) сам по себи нема аналгетског дејства, али потенцира аналгетски ефекат морфина.</a:t>
            </a:r>
            <a:endParaRPr lang="en-US" sz="2500" i="1" smtClean="0"/>
          </a:p>
          <a:p>
            <a:pPr eaLnBrk="1" hangingPunct="1">
              <a:lnSpc>
                <a:spcPct val="95000"/>
              </a:lnSpc>
            </a:pPr>
            <a:endParaRPr lang="sr-Latn-CS" sz="2500" i="1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5980"/>
    </mc:Choice>
    <mc:Fallback>
      <p:transition spd="slow" advTm="4598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18488" cy="725487"/>
          </a:xfrm>
        </p:spPr>
        <p:txBody>
          <a:bodyPr/>
          <a:lstStyle/>
          <a:p>
            <a:pPr algn="ctr" eaLnBrk="1" hangingPunct="1"/>
            <a:r>
              <a:rPr lang="sr-Cyrl-CS" sz="3500" smtClean="0"/>
              <a:t>Синергизам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600" smtClean="0"/>
              <a:t>На синергичком деловању лекова заснива се комбинована терапија многих обољења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sr-Latn-CS" smtClean="0"/>
              <a:t>Комбинација вазодилататора и диуретика представља основу лечења инсуфицијенције срца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sr-Latn-CS" smtClean="0"/>
              <a:t>Познат је пример сулфаметоксазола и триметоприма - BACTRIM</a:t>
            </a:r>
            <a:r>
              <a:rPr lang="sr-Latn-CS" baseline="30000" smtClean="0"/>
              <a:t>R</a:t>
            </a:r>
            <a:r>
              <a:rPr lang="sr-Latn-CS" smtClean="0"/>
              <a:t> (комбиновани сулфонамид)</a:t>
            </a:r>
            <a:endParaRPr lang="en-US" smtClean="0"/>
          </a:p>
          <a:p>
            <a:pPr eaLnBrk="1" hangingPunct="1"/>
            <a:endParaRPr lang="sr-Latn-CS" sz="26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051"/>
    </mc:Choice>
    <mc:Fallback>
      <p:transition spd="slow" advTm="10005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18488" cy="725487"/>
          </a:xfrm>
        </p:spPr>
        <p:txBody>
          <a:bodyPr/>
          <a:lstStyle/>
          <a:p>
            <a:pPr algn="ctr" eaLnBrk="1" hangingPunct="1"/>
            <a:r>
              <a:rPr lang="sr-Cyrl-CS" sz="3500" smtClean="0"/>
              <a:t>Антагонизам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7313" y="1700213"/>
            <a:ext cx="8229600" cy="4411662"/>
          </a:xfrm>
        </p:spPr>
        <p:txBody>
          <a:bodyPr/>
          <a:lstStyle/>
          <a:p>
            <a:pPr lvl="1" eaLnBrk="1" hangingPunct="1"/>
            <a:r>
              <a:rPr lang="sr-Cyrl-CS" sz="3000" smtClean="0"/>
              <a:t>Ако два лека заједно делују тако да им је укупни ефекат мањи од збира њихових појединачних ефеката, кажемо да се ради о </a:t>
            </a:r>
            <a:r>
              <a:rPr lang="sr-Cyrl-CS" sz="3000" b="1" smtClean="0">
                <a:solidFill>
                  <a:srgbClr val="CC0000"/>
                </a:solidFill>
              </a:rPr>
              <a:t>антагонизму</a:t>
            </a:r>
            <a:endParaRPr lang="sr-Cyrl-CS" smtClean="0">
              <a:solidFill>
                <a:srgbClr val="CC0000"/>
              </a:solidFill>
            </a:endParaRPr>
          </a:p>
          <a:p>
            <a:pPr eaLnBrk="1" hangingPunct="1"/>
            <a:endParaRPr lang="sr-Cyrl-CS" smtClean="0">
              <a:solidFill>
                <a:srgbClr val="CC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084"/>
    </mc:Choice>
    <mc:Fallback>
      <p:transition spd="slow" advTm="1908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18488" cy="796925"/>
          </a:xfrm>
        </p:spPr>
        <p:txBody>
          <a:bodyPr/>
          <a:lstStyle/>
          <a:p>
            <a:pPr algn="ctr" eaLnBrk="1" hangingPunct="1"/>
            <a:r>
              <a:rPr lang="sr-Cyrl-CS" sz="3500" smtClean="0"/>
              <a:t>Антагонизам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362950" cy="4878387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400" smtClean="0"/>
              <a:t>Разликовати:</a:t>
            </a:r>
          </a:p>
          <a:p>
            <a:pPr lvl="1" eaLnBrk="1" hangingPunct="1">
              <a:lnSpc>
                <a:spcPct val="95000"/>
              </a:lnSpc>
              <a:buClr>
                <a:srgbClr val="7DCDFF"/>
              </a:buClr>
              <a:buFont typeface="Wingdings" pitchFamily="2" charset="2"/>
              <a:buNone/>
            </a:pPr>
            <a:r>
              <a:rPr lang="sr-Cyrl-CS" sz="2400" smtClean="0">
                <a:solidFill>
                  <a:srgbClr val="7DCDFF"/>
                </a:solidFill>
              </a:rPr>
              <a:t>  </a:t>
            </a:r>
            <a:r>
              <a:rPr lang="sr-Cyrl-CS" sz="2400" b="1" smtClean="0">
                <a:solidFill>
                  <a:srgbClr val="CC0000"/>
                </a:solidFill>
              </a:rPr>
              <a:t>1. Хемијски (инкомпатибилност):</a:t>
            </a:r>
            <a:r>
              <a:rPr lang="sr-Cyrl-CS" sz="2400" smtClean="0"/>
              <a:t> два лека се хемијски везују један за другог и тако се инактивирају</a:t>
            </a:r>
          </a:p>
          <a:p>
            <a:pPr lvl="1" eaLnBrk="1" hangingPunct="1">
              <a:lnSpc>
                <a:spcPct val="95000"/>
              </a:lnSpc>
              <a:buClr>
                <a:srgbClr val="7DCDFF"/>
              </a:buClr>
              <a:buFont typeface="Wingdings" pitchFamily="2" charset="2"/>
              <a:buNone/>
            </a:pPr>
            <a:r>
              <a:rPr lang="sr-Cyrl-CS" sz="2400" smtClean="0">
                <a:solidFill>
                  <a:srgbClr val="7DCDFF"/>
                </a:solidFill>
              </a:rPr>
              <a:t>  </a:t>
            </a:r>
            <a:r>
              <a:rPr lang="sr-Cyrl-CS" sz="2400" b="1" smtClean="0">
                <a:solidFill>
                  <a:srgbClr val="CC0000"/>
                </a:solidFill>
              </a:rPr>
              <a:t>2. Физиолошки:</a:t>
            </a:r>
            <a:r>
              <a:rPr lang="sr-Cyrl-CS" sz="2400" smtClean="0"/>
              <a:t> два лека делују на исти орган у супротном смислу преко различитих и просторно одвојених рецептора</a:t>
            </a:r>
          </a:p>
          <a:p>
            <a:pPr lvl="1" eaLnBrk="1" hangingPunct="1">
              <a:lnSpc>
                <a:spcPct val="95000"/>
              </a:lnSpc>
              <a:buClr>
                <a:srgbClr val="7DCDFF"/>
              </a:buClr>
              <a:buFont typeface="Wingdings" pitchFamily="2" charset="2"/>
              <a:buNone/>
            </a:pPr>
            <a:r>
              <a:rPr lang="sr-Cyrl-CS" sz="2400" smtClean="0">
                <a:solidFill>
                  <a:srgbClr val="7DCDFF"/>
                </a:solidFill>
              </a:rPr>
              <a:t>  </a:t>
            </a:r>
            <a:r>
              <a:rPr lang="sr-Cyrl-CS" sz="2400" b="1" smtClean="0">
                <a:solidFill>
                  <a:srgbClr val="CC0000"/>
                </a:solidFill>
              </a:rPr>
              <a:t>3. Фармаколошки:</a:t>
            </a:r>
            <a:r>
              <a:rPr lang="sr-Cyrl-CS" sz="2400" smtClean="0"/>
              <a:t> лекови се везују за исти рецептор, при чему један од њих поседује унутрашњу активност а други не, већ само може да омете везивање првог лека за рецептор. Лек који поседује унутрашњу активност назива се </a:t>
            </a:r>
            <a:r>
              <a:rPr lang="sr-Cyrl-CS" sz="2400" b="1" smtClean="0">
                <a:solidFill>
                  <a:schemeClr val="tx2"/>
                </a:solidFill>
              </a:rPr>
              <a:t>агониста</a:t>
            </a:r>
            <a:r>
              <a:rPr lang="sr-Cyrl-CS" sz="2400" smtClean="0"/>
              <a:t>, онај који је нема је </a:t>
            </a:r>
            <a:r>
              <a:rPr lang="sr-Cyrl-CS" sz="2400" b="1" smtClean="0">
                <a:solidFill>
                  <a:schemeClr val="tx2"/>
                </a:solidFill>
              </a:rPr>
              <a:t>антагониста</a:t>
            </a:r>
            <a:endParaRPr lang="en-US" sz="2400" smtClean="0"/>
          </a:p>
          <a:p>
            <a:pPr eaLnBrk="1" hangingPunct="1"/>
            <a:endParaRPr lang="sr-Latn-CS" sz="24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8486"/>
    </mc:Choice>
    <mc:Fallback>
      <p:transition spd="slow" advTm="6848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150"/>
            <a:ext cx="8218488" cy="652463"/>
          </a:xfrm>
        </p:spPr>
        <p:txBody>
          <a:bodyPr/>
          <a:lstStyle/>
          <a:p>
            <a:pPr algn="ctr" eaLnBrk="1" hangingPunct="1"/>
            <a:r>
              <a:rPr lang="sr-Cyrl-CS" smtClean="0"/>
              <a:t>Фармаколошки антагонизам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4188"/>
            <a:ext cx="8229600" cy="4699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b="1" smtClean="0">
                <a:solidFill>
                  <a:srgbClr val="CC0000"/>
                </a:solidFill>
              </a:rPr>
              <a:t>Компетитивни (реверзибилни) антагонизам</a:t>
            </a:r>
            <a:r>
              <a:rPr lang="sr-Latn-CS" sz="2300" smtClean="0"/>
              <a:t> постоји ако се антагониста веже за рецептор нековалентним везама, тако да се повећавањем концентрације агонисте може истиснути антагониста са рецептора и поново постићи исти ефекат са агонистом.</a:t>
            </a:r>
            <a:endParaRPr lang="sr-Cyrl-CS" sz="23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sr-Latn-CS" sz="1000" smtClean="0"/>
          </a:p>
          <a:p>
            <a:pPr eaLnBrk="1" hangingPunct="1">
              <a:lnSpc>
                <a:spcPct val="80000"/>
              </a:lnSpc>
            </a:pPr>
            <a:r>
              <a:rPr lang="sr-Latn-CS" sz="2300" b="1" smtClean="0">
                <a:solidFill>
                  <a:srgbClr val="CC0000"/>
                </a:solidFill>
              </a:rPr>
              <a:t>Некомпетитивни (иреверзибилни) антагонизам</a:t>
            </a:r>
            <a:r>
              <a:rPr lang="sr-Latn-CS" sz="2300" smtClean="0"/>
              <a:t> постоји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ако се антагониста за рецептор веже ковалентним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везама, па без обзира колико да се повећава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концентрација агонисте – не може се постићи исти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ефекат као пре примене антагонисте јер су </a:t>
            </a:r>
            <a:r>
              <a:rPr lang="en-US" sz="2300" smtClean="0"/>
              <a:t>рецептори за </a:t>
            </a:r>
            <a:endParaRPr lang="sr-Latn-CS" sz="23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</a:t>
            </a:r>
            <a:r>
              <a:rPr lang="en-US" sz="2300" smtClean="0"/>
              <a:t>које</a:t>
            </a:r>
            <a:r>
              <a:rPr lang="sr-Latn-CS" sz="2300" smtClean="0"/>
              <a:t> </a:t>
            </a:r>
            <a:r>
              <a:rPr lang="en-US" sz="2300" smtClean="0"/>
              <a:t>с</a:t>
            </a:r>
            <a:r>
              <a:rPr lang="sr-Latn-CS" sz="2300" smtClean="0"/>
              <a:t>е</a:t>
            </a:r>
            <a:r>
              <a:rPr lang="en-US" sz="2300" smtClean="0"/>
              <a:t> везао антагониста иреверзибилно</a:t>
            </a:r>
            <a:r>
              <a:rPr lang="sr-Latn-CS" sz="2300" smtClean="0"/>
              <a:t> </a:t>
            </a:r>
            <a:r>
              <a:rPr lang="en-US" sz="2300" smtClean="0"/>
              <a:t>изба</a:t>
            </a:r>
            <a:r>
              <a:rPr lang="sr-Latn-CS" sz="2300" smtClean="0"/>
              <a:t>ч</a:t>
            </a:r>
            <a:r>
              <a:rPr lang="en-US" sz="2300" smtClean="0"/>
              <a:t>ени из </a:t>
            </a:r>
            <a:endParaRPr lang="sr-Latn-CS" sz="23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sr-Latn-CS" sz="2300" smtClean="0"/>
              <a:t>	</a:t>
            </a:r>
            <a:r>
              <a:rPr lang="en-US" sz="2300" smtClean="0"/>
              <a:t>функције</a:t>
            </a:r>
            <a:r>
              <a:rPr lang="sr-Latn-CS" sz="230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sr-Latn-CS" sz="23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1083"/>
    </mc:Choice>
    <mc:Fallback>
      <p:transition spd="slow" advTm="7108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18488" cy="725487"/>
          </a:xfrm>
        </p:spPr>
        <p:txBody>
          <a:bodyPr/>
          <a:lstStyle/>
          <a:p>
            <a:pPr algn="ctr" eaLnBrk="1" hangingPunct="1"/>
            <a:r>
              <a:rPr lang="sr-Cyrl-CS" smtClean="0"/>
              <a:t>Парцијални агонисти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600" b="1" smtClean="0">
                <a:solidFill>
                  <a:srgbClr val="CC0000"/>
                </a:solidFill>
              </a:rPr>
              <a:t>Парцијални агонисти</a:t>
            </a:r>
            <a:r>
              <a:rPr lang="sr-Cyrl-CS" sz="2600" smtClean="0"/>
              <a:t> су они лекови који изазивају неки ефекат по везивању за рецептор, али је тај ефекат знатно мањи него код других лекова (пуних агониста) који се везују за тај рецептор.                                                 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sr-Cyrl-CS" sz="2600" smtClean="0"/>
              <a:t>Ако се примењују заједно са агонистима који имају пуну унутрашњу активност, они умањују ефекат пуног агонисте јер заузимају одређени број рецептора. </a:t>
            </a:r>
          </a:p>
          <a:p>
            <a:pPr eaLnBrk="1" hangingPunct="1">
              <a:lnSpc>
                <a:spcPct val="95000"/>
              </a:lnSpc>
              <a:spcAft>
                <a:spcPct val="10000"/>
              </a:spcAft>
            </a:pPr>
            <a:r>
              <a:rPr lang="sr-Cyrl-CS" sz="2600" smtClean="0"/>
              <a:t>Могу се називати и парцијалним антагонистима.</a:t>
            </a:r>
          </a:p>
          <a:p>
            <a:pPr eaLnBrk="1" hangingPunct="1"/>
            <a:endParaRPr lang="sr-Cyrl-CS" sz="26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6239"/>
    </mc:Choice>
    <mc:Fallback>
      <p:transition spd="slow" advTm="46239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sr-Cyrl-CS" smtClean="0"/>
              <a:t>ПРИМЕРИ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362950" cy="4878388"/>
          </a:xfrm>
        </p:spPr>
        <p:txBody>
          <a:bodyPr/>
          <a:lstStyle/>
          <a:p>
            <a:pPr marL="363538" indent="-363538" eaLnBrk="1" hangingPunct="1">
              <a:lnSpc>
                <a:spcPct val="90000"/>
              </a:lnSpc>
              <a:buFontTx/>
              <a:buNone/>
            </a:pPr>
            <a:r>
              <a:rPr lang="sr-Latn-CS" sz="2300" b="1" dirty="0" smtClean="0">
                <a:solidFill>
                  <a:srgbClr val="CC0000"/>
                </a:solidFill>
              </a:rPr>
              <a:t>СИНЕРГИЗАМ</a:t>
            </a:r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300" b="1" dirty="0" smtClean="0">
                <a:solidFill>
                  <a:srgbClr val="CC0000"/>
                </a:solidFill>
              </a:rPr>
              <a:t>А</a:t>
            </a:r>
            <a:r>
              <a:rPr lang="en-US" sz="2300" b="1" dirty="0" err="1" smtClean="0">
                <a:solidFill>
                  <a:srgbClr val="CC0000"/>
                </a:solidFill>
              </a:rPr>
              <a:t>дитивни</a:t>
            </a:r>
            <a:r>
              <a:rPr lang="sr-Latn-CS" sz="2300" dirty="0" smtClean="0"/>
              <a:t>:</a:t>
            </a:r>
            <a:r>
              <a:rPr lang="en-US" sz="2300" dirty="0" smtClean="0"/>
              <a:t> </a:t>
            </a:r>
            <a:r>
              <a:rPr lang="sr-Cyrl-RS" sz="2300" smtClean="0"/>
              <a:t>комбинације аналгетика у терапији бола</a:t>
            </a:r>
            <a:endParaRPr lang="sr-Latn-CS" sz="2300" smtClean="0"/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300" b="1" dirty="0" smtClean="0">
                <a:solidFill>
                  <a:srgbClr val="CC0000"/>
                </a:solidFill>
              </a:rPr>
              <a:t>Потенцирајући</a:t>
            </a:r>
            <a:r>
              <a:rPr lang="sr-Latn-CS" sz="2300" dirty="0" smtClean="0">
                <a:solidFill>
                  <a:srgbClr val="CC0000"/>
                </a:solidFill>
              </a:rPr>
              <a:t>:</a:t>
            </a:r>
            <a:r>
              <a:rPr lang="sr-Latn-CS" sz="2300" dirty="0" smtClean="0"/>
              <a:t> сулфаметоксазол – триметоприм, хлорпромазин и морфин </a:t>
            </a:r>
            <a:endParaRPr lang="sr-Cyrl-CS" sz="2300" dirty="0" smtClean="0"/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None/>
            </a:pPr>
            <a:endParaRPr lang="sr-Latn-CS" sz="2300" dirty="0" smtClean="0"/>
          </a:p>
          <a:p>
            <a:pPr marL="363538" indent="-363538" eaLnBrk="1" hangingPunct="1">
              <a:lnSpc>
                <a:spcPct val="90000"/>
              </a:lnSpc>
              <a:buFontTx/>
              <a:buNone/>
            </a:pPr>
            <a:r>
              <a:rPr lang="sr-Latn-CS" sz="2300" b="1" dirty="0" smtClean="0">
                <a:solidFill>
                  <a:srgbClr val="CC0000"/>
                </a:solidFill>
              </a:rPr>
              <a:t>АНТАГОНИЗАМ</a:t>
            </a:r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300" b="1" dirty="0" smtClean="0">
                <a:solidFill>
                  <a:srgbClr val="CC0000"/>
                </a:solidFill>
              </a:rPr>
              <a:t>Хемијски</a:t>
            </a:r>
            <a:r>
              <a:rPr lang="sr-Latn-CS" sz="2300" dirty="0" smtClean="0">
                <a:solidFill>
                  <a:srgbClr val="CC0000"/>
                </a:solidFill>
              </a:rPr>
              <a:t>:</a:t>
            </a:r>
            <a:r>
              <a:rPr lang="sr-Latn-CS" sz="2300" b="1" dirty="0" smtClean="0">
                <a:solidFill>
                  <a:schemeClr val="tx2"/>
                </a:solidFill>
              </a:rPr>
              <a:t> </a:t>
            </a:r>
            <a:r>
              <a:rPr lang="sr-Latn-CS" sz="2300" dirty="0" smtClean="0"/>
              <a:t>пеницилин и гентамицин</a:t>
            </a:r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300" b="1" dirty="0" smtClean="0">
                <a:solidFill>
                  <a:srgbClr val="CC0000"/>
                </a:solidFill>
              </a:rPr>
              <a:t>Физиолошки</a:t>
            </a:r>
            <a:r>
              <a:rPr lang="sr-Latn-CS" sz="2300" dirty="0" smtClean="0">
                <a:solidFill>
                  <a:srgbClr val="CC0000"/>
                </a:solidFill>
              </a:rPr>
              <a:t>:</a:t>
            </a:r>
            <a:r>
              <a:rPr lang="sr-Latn-CS" sz="2300" dirty="0" smtClean="0"/>
              <a:t> гликокортикоиди и инсулин, изопреналин и 		   </a:t>
            </a:r>
            <a:r>
              <a:rPr lang="sr-Cyrl-CS" sz="2300" dirty="0" smtClean="0"/>
              <a:t>  </a:t>
            </a:r>
            <a:r>
              <a:rPr lang="sr-Latn-CS" sz="2300" dirty="0" smtClean="0"/>
              <a:t>хистамин</a:t>
            </a:r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AutoNum type="arabicPeriod"/>
            </a:pPr>
            <a:r>
              <a:rPr lang="sr-Latn-CS" sz="2300" b="1" dirty="0" smtClean="0">
                <a:solidFill>
                  <a:srgbClr val="CC0000"/>
                </a:solidFill>
              </a:rPr>
              <a:t>Фармаколошки</a:t>
            </a:r>
            <a:r>
              <a:rPr lang="sr-Latn-CS" sz="2300" dirty="0" smtClean="0">
                <a:solidFill>
                  <a:srgbClr val="CC0000"/>
                </a:solidFill>
              </a:rPr>
              <a:t>:</a:t>
            </a:r>
            <a:r>
              <a:rPr lang="sr-Latn-CS" sz="2300" dirty="0" smtClean="0"/>
              <a:t> </a:t>
            </a:r>
          </a:p>
          <a:p>
            <a:pPr marL="363538" indent="-363538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300" dirty="0" smtClean="0">
                <a:solidFill>
                  <a:schemeClr val="tx2"/>
                </a:solidFill>
              </a:rPr>
              <a:t>	компетитивни</a:t>
            </a:r>
            <a:r>
              <a:rPr lang="sr-Latn-CS" sz="2300" dirty="0" smtClean="0"/>
              <a:t>: пропранолол и салбутамол, д-тубокурарин и 		     </a:t>
            </a:r>
            <a:r>
              <a:rPr lang="en-US" sz="2300" dirty="0" smtClean="0"/>
              <a:t>  </a:t>
            </a:r>
            <a:r>
              <a:rPr lang="sr-Cyrl-CS" sz="2300" dirty="0" smtClean="0"/>
              <a:t> </a:t>
            </a:r>
            <a:r>
              <a:rPr lang="sr-Latn-CS" sz="2300" dirty="0" smtClean="0"/>
              <a:t>ацетилхолин</a:t>
            </a:r>
          </a:p>
          <a:p>
            <a:pPr marL="363538" indent="-363538" eaLnBrk="1" hangingPunct="1">
              <a:lnSpc>
                <a:spcPct val="90000"/>
              </a:lnSpc>
              <a:buFontTx/>
              <a:buNone/>
            </a:pPr>
            <a:r>
              <a:rPr lang="sr-Latn-CS" sz="2300" dirty="0" smtClean="0"/>
              <a:t>	</a:t>
            </a:r>
            <a:r>
              <a:rPr lang="sr-Latn-CS" sz="2300" dirty="0" smtClean="0">
                <a:solidFill>
                  <a:schemeClr val="tx2"/>
                </a:solidFill>
              </a:rPr>
              <a:t>некомпетитивни</a:t>
            </a:r>
            <a:r>
              <a:rPr lang="sr-Latn-CS" sz="2300" dirty="0" smtClean="0"/>
              <a:t>: феноксибензамин и норадреналин</a:t>
            </a:r>
            <a:endParaRPr lang="sr-Latn-CS" sz="2300" b="1" baseline="-10000" dirty="0" smtClean="0"/>
          </a:p>
          <a:p>
            <a:pPr marL="363538" indent="-363538" eaLnBrk="1" hangingPunct="1">
              <a:lnSpc>
                <a:spcPct val="90000"/>
              </a:lnSpc>
              <a:buFontTx/>
              <a:buNone/>
            </a:pPr>
            <a:r>
              <a:rPr lang="sr-Latn-CS" sz="2300" b="1" baseline="-10000" dirty="0" smtClean="0"/>
              <a:t>	</a:t>
            </a:r>
            <a:r>
              <a:rPr lang="sr-Latn-CS" sz="2300" dirty="0" smtClean="0">
                <a:solidFill>
                  <a:schemeClr val="tx2"/>
                </a:solidFill>
              </a:rPr>
              <a:t>парцијални агонисти</a:t>
            </a:r>
            <a:r>
              <a:rPr lang="sr-Latn-CS" sz="2300" dirty="0" smtClean="0"/>
              <a:t>:</a:t>
            </a:r>
            <a:r>
              <a:rPr lang="sr-Latn-CS" sz="2300" b="1" dirty="0" smtClean="0"/>
              <a:t> </a:t>
            </a:r>
            <a:r>
              <a:rPr lang="sr-Latn-CS" sz="2300" dirty="0" smtClean="0"/>
              <a:t>морфин и налорфин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59201"/>
    </mc:Choice>
    <mc:Fallback>
      <p:transition spd="slow" advTm="15920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4294967295"/>
          </p:nvPr>
        </p:nvSpPr>
        <p:spPr>
          <a:xfrm>
            <a:off x="391856" y="1844824"/>
            <a:ext cx="8367464" cy="4536504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Истовремена примена више лекова је честа појава у савременој терапији</a:t>
            </a:r>
            <a:r>
              <a:rPr lang="en-US" sz="2800" dirty="0" smtClean="0"/>
              <a:t> </a:t>
            </a:r>
            <a:r>
              <a:rPr lang="sr-Cyrl-RS" sz="2800" dirty="0" smtClean="0"/>
              <a:t>- </a:t>
            </a:r>
            <a:r>
              <a:rPr lang="sr-Cyrl-RS" sz="2800" i="1" dirty="0" smtClean="0"/>
              <a:t>полифармација</a:t>
            </a:r>
            <a:endParaRPr lang="sr-Latn-CS" sz="2800" i="1" dirty="0" smtClean="0"/>
          </a:p>
          <a:p>
            <a:pPr eaLnBrk="1" hangingPunct="1"/>
            <a:r>
              <a:rPr lang="sr-Latn-CS" sz="2800" dirty="0" smtClean="0"/>
              <a:t>оправдана уколико се на тај начин повећава ефикасност </a:t>
            </a:r>
            <a:r>
              <a:rPr lang="sr-Cyrl-RS" sz="2800" dirty="0" smtClean="0"/>
              <a:t>и/</a:t>
            </a:r>
            <a:r>
              <a:rPr lang="sr-Latn-CS" sz="2800" dirty="0" smtClean="0"/>
              <a:t>или безбедност лечења </a:t>
            </a:r>
            <a:endParaRPr lang="sr-Cyrl-RS" sz="2800" dirty="0" smtClean="0"/>
          </a:p>
          <a:p>
            <a:pPr eaLnBrk="1" hangingPunct="1"/>
            <a:r>
              <a:rPr lang="sr-Cyrl-RS" sz="2800" dirty="0" smtClean="0"/>
              <a:t>Често је нерационална (примена више лекова него што је то оправдано) и може имати нежељене последице - </a:t>
            </a:r>
            <a:r>
              <a:rPr lang="sr-Cyrl-RS" sz="2800" i="1" dirty="0" smtClean="0"/>
              <a:t>полипрагмазија</a:t>
            </a:r>
            <a:r>
              <a:rPr lang="sr-Latn-CS" sz="2800" i="1" dirty="0" smtClean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 smtClean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57200" y="530225"/>
            <a:ext cx="83058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sr-Cyrl-CS" sz="3500" b="1"/>
              <a:t>Комбинована терапија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118"/>
    </mc:Choice>
    <mc:Fallback>
      <p:transition spd="slow" advTm="5011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22238"/>
            <a:ext cx="8064128" cy="1218530"/>
          </a:xfrm>
        </p:spPr>
        <p:txBody>
          <a:bodyPr/>
          <a:lstStyle/>
          <a:p>
            <a:pPr algn="ctr"/>
            <a:r>
              <a:rPr lang="sr-Cyrl-RS" dirty="0" smtClean="0"/>
              <a:t>Како проверити интеракције 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4411662"/>
          </a:xfrm>
        </p:spPr>
        <p:txBody>
          <a:bodyPr/>
          <a:lstStyle/>
          <a:p>
            <a:r>
              <a:rPr lang="en-US" sz="2400" dirty="0">
                <a:hlinkClick r:id="rId2"/>
              </a:rPr>
              <a:t>https://</a:t>
            </a:r>
            <a:r>
              <a:rPr lang="en-US" sz="2400" dirty="0" smtClean="0">
                <a:hlinkClick r:id="rId2"/>
              </a:rPr>
              <a:t>reference.medscape.com/drug-interactionchecker</a:t>
            </a:r>
            <a:endParaRPr lang="sr-Cyrl-RS" sz="2400" dirty="0" smtClean="0"/>
          </a:p>
          <a:p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www.micromedexsolutions.com/micromedex2/4.14.0/WebHelp/Tools/Interactions/Drug_Interactions.htm</a:t>
            </a:r>
            <a:endParaRPr lang="en-US" sz="2400" dirty="0"/>
          </a:p>
          <a:p>
            <a:r>
              <a:rPr lang="en-US" sz="2400" dirty="0" err="1"/>
              <a:t>Stockley's</a:t>
            </a:r>
            <a:r>
              <a:rPr lang="en-US" sz="2400" dirty="0"/>
              <a:t> Drug </a:t>
            </a:r>
            <a:r>
              <a:rPr lang="en-US" sz="2400" dirty="0" smtClean="0"/>
              <a:t>Interactions</a:t>
            </a:r>
            <a:r>
              <a:rPr lang="sr-Cyrl-RS" sz="2400" dirty="0" smtClean="0"/>
              <a:t> 2018. </a:t>
            </a:r>
          </a:p>
          <a:p>
            <a:pPr marL="361950" indent="0">
              <a:buNone/>
            </a:pPr>
            <a:r>
              <a:rPr lang="en-US" sz="2400" dirty="0" smtClean="0">
                <a:hlinkClick r:id="rId4"/>
              </a:rPr>
              <a:t>https</a:t>
            </a:r>
            <a:r>
              <a:rPr lang="en-US" sz="2400" dirty="0">
                <a:hlinkClick r:id="rId4"/>
              </a:rPr>
              <a:t>://</a:t>
            </a:r>
            <a:r>
              <a:rPr lang="en-US" sz="2400" dirty="0" smtClean="0">
                <a:hlinkClick r:id="rId4"/>
              </a:rPr>
              <a:t>www.pdfdrive.com/stockleys-drug-interactions-e34321858.html</a:t>
            </a:r>
            <a:endParaRPr lang="sr-Cyrl-RS" sz="2400" dirty="0" smtClean="0"/>
          </a:p>
          <a:p>
            <a:pPr marL="0" indent="0">
              <a:buNone/>
            </a:pPr>
            <a:endParaRPr lang="sr-Cyrl-RS" sz="2400" dirty="0" smtClean="0"/>
          </a:p>
          <a:p>
            <a:r>
              <a:rPr lang="en-US" sz="2400" dirty="0" err="1" smtClean="0"/>
              <a:t>SmPC</a:t>
            </a:r>
            <a:r>
              <a:rPr lang="en-US" sz="2400" dirty="0" smtClean="0"/>
              <a:t>  </a:t>
            </a:r>
            <a:r>
              <a:rPr lang="sr-Cyrl-RS" sz="2400" dirty="0" smtClean="0"/>
              <a:t>сваког регистрованог лека садржи податке о његовим клинички значајним интеракцијама са другим лековима (у одељку ИНТЕРАКЦИЈЕ)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52315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9661"/>
    </mc:Choice>
    <mc:Fallback>
      <p:transition spd="slow" advTm="14966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06520" cy="1034752"/>
          </a:xfrm>
        </p:spPr>
        <p:txBody>
          <a:bodyPr/>
          <a:lstStyle/>
          <a:p>
            <a:pPr algn="ctr"/>
            <a:r>
              <a:rPr lang="sr-Cyrl-RS" dirty="0" smtClean="0"/>
              <a:t>Улога фармацеута...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411662"/>
          </a:xfrm>
        </p:spPr>
        <p:txBody>
          <a:bodyPr/>
          <a:lstStyle/>
          <a:p>
            <a:endParaRPr lang="en-US" sz="1800" dirty="0" smtClean="0"/>
          </a:p>
          <a:p>
            <a:r>
              <a:rPr lang="sr-Cyrl-RS" sz="2200" dirty="0" smtClean="0"/>
              <a:t>Квалитетна фармацеутска здравствена заштита обухвата: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/>
              <a:t>Проверу индикација за сваки лек који пацијент примењује (односи се и на прописане лекове и на оне који се издају без рецепта)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/>
              <a:t>Проверу потенцијалних интеракција</a:t>
            </a:r>
          </a:p>
          <a:p>
            <a:pPr>
              <a:buFont typeface="Wingdings" pitchFamily="2" charset="2"/>
              <a:buChar char="ü"/>
            </a:pPr>
            <a:r>
              <a:rPr lang="sr-Cyrl-RS" sz="2200" dirty="0" smtClean="0"/>
              <a:t>Откривање нежељених реакција и других проблема које пацијент може искусити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3679844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541"/>
    </mc:Choice>
    <mc:Fallback>
      <p:transition spd="slow" advTm="5054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18488" cy="581025"/>
          </a:xfrm>
        </p:spPr>
        <p:txBody>
          <a:bodyPr/>
          <a:lstStyle/>
          <a:p>
            <a:pPr algn="ctr" eaLnBrk="1" hangingPunct="1"/>
            <a:r>
              <a:rPr lang="sr-Cyrl-CS" sz="3500" smtClean="0"/>
              <a:t>Комбинована терапија</a:t>
            </a:r>
            <a:endParaRPr lang="sr-Latn-CS" sz="35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Cyrl-CS" sz="2400" dirty="0" smtClean="0"/>
              <a:t>“</a:t>
            </a:r>
            <a:r>
              <a:rPr lang="sr-Latn-CS" sz="2400" dirty="0" smtClean="0"/>
              <a:t>Златно</a:t>
            </a:r>
            <a:r>
              <a:rPr lang="sr-Cyrl-CS" sz="2400" dirty="0" smtClean="0"/>
              <a:t>”</a:t>
            </a:r>
            <a:r>
              <a:rPr lang="sr-Latn-CS" sz="2400" dirty="0" smtClean="0"/>
              <a:t> правило фармакотерапије: Комбиновање лекова треба избегавати, осим у случајевима када је корисност комбинације апсолутно доказана</a:t>
            </a:r>
            <a:endParaRPr lang="sr-Cyrl-RS" sz="2400" dirty="0" smtClean="0"/>
          </a:p>
          <a:p>
            <a:pPr eaLnBrk="1" hangingPunct="1"/>
            <a:r>
              <a:rPr lang="ru-RU" sz="2400" dirty="0"/>
              <a:t>У свим случајевима комбиноване примене лекова, лекар и фармацеут морају бити поуздано обавештени о могућностима “позитивних” или “негативних” интеракција лекова. </a:t>
            </a:r>
            <a:endParaRPr lang="en-US" sz="2400" dirty="0" smtClean="0"/>
          </a:p>
          <a:p>
            <a:pPr eaLnBrk="1" hangingPunct="1"/>
            <a:r>
              <a:rPr lang="ru-RU" sz="2400" dirty="0"/>
              <a:t>Примењени лекови не делују независно један од другог, већ се њихова дејства мењају у зависности од њихових интеракција на нивоу ресорпције, расподеле, елиминације или везивања за рецептор.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3162"/>
    </mc:Choice>
    <mc:Fallback>
      <p:transition spd="slow" advTm="5316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8613"/>
            <a:ext cx="8218488" cy="1012825"/>
          </a:xfrm>
        </p:spPr>
        <p:txBody>
          <a:bodyPr/>
          <a:lstStyle/>
          <a:p>
            <a:pPr algn="ctr" eaLnBrk="1" hangingPunct="1"/>
            <a:r>
              <a:rPr lang="sr-Latn-CS" smtClean="0"/>
              <a:t>Интеракције међу лековима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500" dirty="0" smtClean="0"/>
              <a:t>Подразумевају</a:t>
            </a:r>
            <a:r>
              <a:rPr lang="sr-Cyrl-CS" sz="2500" dirty="0" smtClean="0"/>
              <a:t> </a:t>
            </a:r>
            <a:r>
              <a:rPr lang="sr-Latn-CS" sz="2500" dirty="0" smtClean="0"/>
              <a:t>промену</a:t>
            </a:r>
            <a:r>
              <a:rPr lang="sr-Cyrl-CS" sz="2500" dirty="0" smtClean="0"/>
              <a:t> </a:t>
            </a:r>
            <a:r>
              <a:rPr lang="sr-Latn-CS" sz="2500" dirty="0" smtClean="0"/>
              <a:t>ефекта</a:t>
            </a:r>
            <a:r>
              <a:rPr lang="sr-Cyrl-CS" sz="2500" dirty="0" smtClean="0"/>
              <a:t> </a:t>
            </a:r>
            <a:r>
              <a:rPr lang="sr-Latn-CS" sz="2500" dirty="0" smtClean="0"/>
              <a:t>лека</a:t>
            </a:r>
            <a:r>
              <a:rPr lang="sr-Cyrl-CS" sz="2500" dirty="0" smtClean="0"/>
              <a:t> </a:t>
            </a:r>
            <a:r>
              <a:rPr lang="sr-Latn-CS" sz="2500" dirty="0" smtClean="0"/>
              <a:t>у</a:t>
            </a:r>
            <a:r>
              <a:rPr lang="sr-Cyrl-CS" sz="2500" dirty="0" smtClean="0"/>
              <a:t> </a:t>
            </a:r>
            <a:r>
              <a:rPr lang="sr-Latn-CS" sz="2500" dirty="0" smtClean="0"/>
              <a:t>присуству</a:t>
            </a:r>
            <a:r>
              <a:rPr lang="sr-Cyrl-CS" sz="2500" dirty="0" smtClean="0"/>
              <a:t> </a:t>
            </a:r>
            <a:r>
              <a:rPr lang="sr-Latn-CS" sz="2500" dirty="0" smtClean="0"/>
              <a:t>друге</a:t>
            </a:r>
            <a:r>
              <a:rPr lang="sr-Cyrl-CS" sz="2500" dirty="0" smtClean="0"/>
              <a:t> </a:t>
            </a:r>
            <a:r>
              <a:rPr lang="sr-Latn-CS" sz="2500" dirty="0" smtClean="0"/>
              <a:t>супстанце</a:t>
            </a:r>
          </a:p>
          <a:p>
            <a:pPr eaLnBrk="1" hangingPunct="1"/>
            <a:r>
              <a:rPr lang="sr-Latn-CS" sz="2500" dirty="0" smtClean="0"/>
              <a:t>Представљају</a:t>
            </a:r>
            <a:r>
              <a:rPr lang="sr-Cyrl-CS" sz="2500" dirty="0" smtClean="0"/>
              <a:t> </a:t>
            </a:r>
            <a:r>
              <a:rPr lang="sr-Latn-CS" sz="2500" dirty="0" smtClean="0"/>
              <a:t>познати</a:t>
            </a:r>
            <a:r>
              <a:rPr lang="sr-Cyrl-CS" sz="2500" dirty="0" smtClean="0"/>
              <a:t> </a:t>
            </a:r>
            <a:r>
              <a:rPr lang="sr-Latn-CS" sz="2500" dirty="0" smtClean="0"/>
              <a:t>узрок</a:t>
            </a:r>
            <a:r>
              <a:rPr lang="sr-Cyrl-CS" sz="2500" dirty="0" smtClean="0"/>
              <a:t> </a:t>
            </a:r>
            <a:r>
              <a:rPr lang="sr-Latn-CS" sz="2500" dirty="0" smtClean="0"/>
              <a:t>нежељених реакција</a:t>
            </a:r>
            <a:r>
              <a:rPr lang="sr-Cyrl-CS" sz="2500" dirty="0" smtClean="0"/>
              <a:t> </a:t>
            </a:r>
            <a:r>
              <a:rPr lang="sr-Latn-CS" sz="2500" dirty="0" smtClean="0"/>
              <a:t>на</a:t>
            </a:r>
            <a:r>
              <a:rPr lang="sr-Cyrl-CS" sz="2500" dirty="0" smtClean="0"/>
              <a:t> </a:t>
            </a:r>
            <a:r>
              <a:rPr lang="sr-Latn-CS" sz="2500" dirty="0" smtClean="0"/>
              <a:t>лекове</a:t>
            </a:r>
          </a:p>
          <a:p>
            <a:pPr eaLnBrk="1" hangingPunct="1"/>
            <a:r>
              <a:rPr lang="sr-Latn-CS" sz="2500" dirty="0" smtClean="0"/>
              <a:t>Одговорне</a:t>
            </a:r>
            <a:r>
              <a:rPr lang="sr-Cyrl-CS" sz="2500" dirty="0" smtClean="0"/>
              <a:t> </a:t>
            </a:r>
            <a:r>
              <a:rPr lang="sr-Latn-CS" sz="2500" dirty="0" smtClean="0"/>
              <a:t>су</a:t>
            </a:r>
            <a:r>
              <a:rPr lang="sr-Cyrl-CS" sz="2500" dirty="0" smtClean="0"/>
              <a:t> </a:t>
            </a:r>
            <a:r>
              <a:rPr lang="sr-Latn-CS" sz="2500" dirty="0" smtClean="0"/>
              <a:t>за</a:t>
            </a:r>
            <a:r>
              <a:rPr lang="sr-Cyrl-CS" sz="2500" dirty="0" smtClean="0"/>
              <a:t> </a:t>
            </a:r>
            <a:r>
              <a:rPr lang="sr-Latn-CS" sz="2500" dirty="0" smtClean="0"/>
              <a:t>око 20% свих</a:t>
            </a:r>
            <a:r>
              <a:rPr lang="sr-Cyrl-CS" sz="2500" dirty="0" smtClean="0"/>
              <a:t> </a:t>
            </a:r>
            <a:r>
              <a:rPr lang="sr-Latn-CS" sz="2500" dirty="0" smtClean="0"/>
              <a:t>нежељених</a:t>
            </a:r>
            <a:r>
              <a:rPr lang="sr-Cyrl-CS" sz="2500" dirty="0" smtClean="0"/>
              <a:t> </a:t>
            </a:r>
            <a:r>
              <a:rPr lang="sr-Latn-CS" sz="2500" dirty="0" smtClean="0"/>
              <a:t>реакција</a:t>
            </a:r>
            <a:r>
              <a:rPr lang="sr-Cyrl-CS" sz="2500" dirty="0" smtClean="0"/>
              <a:t> </a:t>
            </a:r>
            <a:r>
              <a:rPr lang="sr-Latn-CS" sz="2500" dirty="0" smtClean="0"/>
              <a:t>на</a:t>
            </a:r>
            <a:r>
              <a:rPr lang="sr-Cyrl-CS" sz="2500" dirty="0" smtClean="0"/>
              <a:t> </a:t>
            </a:r>
            <a:r>
              <a:rPr lang="sr-Latn-CS" sz="2500" dirty="0" smtClean="0"/>
              <a:t>лекове</a:t>
            </a:r>
            <a:r>
              <a:rPr lang="sr-Cyrl-CS" sz="2500" dirty="0" smtClean="0"/>
              <a:t> </a:t>
            </a:r>
            <a:r>
              <a:rPr lang="sr-Latn-CS" sz="2500" dirty="0" smtClean="0"/>
              <a:t>и</a:t>
            </a:r>
            <a:r>
              <a:rPr lang="sr-Cyrl-CS" sz="2500" dirty="0" smtClean="0"/>
              <a:t> </a:t>
            </a:r>
            <a:r>
              <a:rPr lang="sr-Latn-CS" sz="2500" dirty="0" smtClean="0"/>
              <a:t>за</a:t>
            </a:r>
            <a:r>
              <a:rPr lang="sr-Cyrl-CS" sz="2500" dirty="0" smtClean="0"/>
              <a:t> </a:t>
            </a:r>
            <a:r>
              <a:rPr lang="sr-Latn-CS" sz="2500" dirty="0" smtClean="0"/>
              <a:t>око 10% нежељених</a:t>
            </a:r>
            <a:r>
              <a:rPr lang="sr-Cyrl-CS" sz="2500" dirty="0" smtClean="0"/>
              <a:t> </a:t>
            </a:r>
            <a:r>
              <a:rPr lang="sr-Latn-CS" sz="2500" dirty="0" smtClean="0"/>
              <a:t>реакција</a:t>
            </a:r>
            <a:r>
              <a:rPr lang="sr-Cyrl-CS" sz="2500" dirty="0" smtClean="0"/>
              <a:t> </a:t>
            </a:r>
            <a:r>
              <a:rPr lang="sr-Latn-CS" sz="2500" dirty="0" smtClean="0"/>
              <a:t>на</a:t>
            </a:r>
            <a:r>
              <a:rPr lang="sr-Cyrl-CS" sz="2500" dirty="0" smtClean="0"/>
              <a:t> </a:t>
            </a:r>
            <a:r>
              <a:rPr lang="sr-Latn-CS" sz="2500" dirty="0" smtClean="0"/>
              <a:t>ле</a:t>
            </a:r>
            <a:r>
              <a:rPr lang="sr-Cyrl-CS" sz="2500" dirty="0" smtClean="0"/>
              <a:t>ко</a:t>
            </a:r>
            <a:r>
              <a:rPr lang="sr-Latn-CS" sz="2500" dirty="0" smtClean="0"/>
              <a:t>ве</a:t>
            </a:r>
            <a:r>
              <a:rPr lang="sr-Cyrl-CS" sz="2500" dirty="0" smtClean="0"/>
              <a:t> </a:t>
            </a:r>
            <a:r>
              <a:rPr lang="sr-Latn-CS" sz="2500" dirty="0" smtClean="0"/>
              <a:t>које</a:t>
            </a:r>
            <a:r>
              <a:rPr lang="sr-Cyrl-CS" sz="2500" dirty="0" smtClean="0"/>
              <a:t> </a:t>
            </a:r>
            <a:r>
              <a:rPr lang="sr-Latn-CS" sz="2500" dirty="0" smtClean="0"/>
              <a:t>захтевају</a:t>
            </a:r>
            <a:r>
              <a:rPr lang="sr-Cyrl-CS" sz="2500" dirty="0" smtClean="0"/>
              <a:t> </a:t>
            </a:r>
            <a:r>
              <a:rPr lang="sr-Latn-CS" sz="2500" dirty="0" smtClean="0"/>
              <a:t>хоспитализацију</a:t>
            </a:r>
          </a:p>
          <a:p>
            <a:pPr eaLnBrk="1" hangingPunct="1"/>
            <a:endParaRPr lang="sr-Latn-CS" sz="25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37853"/>
    </mc:Choice>
    <mc:Fallback>
      <p:transition spd="slow" advTm="3785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18488" cy="1079500"/>
          </a:xfrm>
        </p:spPr>
        <p:txBody>
          <a:bodyPr/>
          <a:lstStyle/>
          <a:p>
            <a:pPr algn="ctr" eaLnBrk="1" hangingPunct="1"/>
            <a:r>
              <a:rPr lang="sr-Latn-CS" smtClean="0"/>
              <a:t>Интеракције међу лековима </a:t>
            </a: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Ф</a:t>
            </a:r>
            <a:r>
              <a:rPr lang="sr-Latn-CS" smtClean="0"/>
              <a:t>актори ризика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500" dirty="0" smtClean="0">
                <a:solidFill>
                  <a:srgbClr val="FF0000"/>
                </a:solidFill>
              </a:rPr>
              <a:t>Пацијенти:</a:t>
            </a:r>
            <a:r>
              <a:rPr lang="sr-Latn-CS" sz="2500" dirty="0" smtClean="0"/>
              <a:t> стари, деца, тешко</a:t>
            </a:r>
            <a:r>
              <a:rPr lang="sr-Cyrl-CS" sz="2500" dirty="0" smtClean="0"/>
              <a:t> </a:t>
            </a:r>
            <a:r>
              <a:rPr lang="sr-Latn-CS" sz="2500" dirty="0" smtClean="0"/>
              <a:t>болесни, више</a:t>
            </a:r>
            <a:r>
              <a:rPr lang="sr-Cyrl-CS" sz="2500" dirty="0" smtClean="0"/>
              <a:t> </a:t>
            </a:r>
            <a:r>
              <a:rPr lang="sr-Latn-CS" sz="2500" dirty="0" smtClean="0"/>
              <a:t>конкомитантних</a:t>
            </a:r>
            <a:r>
              <a:rPr lang="sr-Cyrl-CS" sz="2500" dirty="0" smtClean="0"/>
              <a:t> </a:t>
            </a:r>
            <a:r>
              <a:rPr lang="sr-Latn-CS" sz="2500" dirty="0" smtClean="0"/>
              <a:t>обољења, већи</a:t>
            </a:r>
            <a:r>
              <a:rPr lang="sr-Cyrl-CS" sz="2500" dirty="0" smtClean="0"/>
              <a:t> </a:t>
            </a:r>
            <a:r>
              <a:rPr lang="sr-Latn-CS" sz="2500" dirty="0" smtClean="0"/>
              <a:t>број</a:t>
            </a:r>
            <a:r>
              <a:rPr lang="sr-Cyrl-CS" sz="2500" dirty="0" smtClean="0"/>
              <a:t> </a:t>
            </a:r>
            <a:r>
              <a:rPr lang="sr-Latn-CS" sz="2500" dirty="0" smtClean="0"/>
              <a:t>лекова</a:t>
            </a:r>
            <a:r>
              <a:rPr lang="sr-Cyrl-CS" sz="2500" dirty="0" smtClean="0"/>
              <a:t> </a:t>
            </a:r>
            <a:r>
              <a:rPr lang="sr-Latn-CS" sz="2500" dirty="0" smtClean="0"/>
              <a:t>у</a:t>
            </a:r>
            <a:r>
              <a:rPr lang="sr-Cyrl-CS" sz="2500" dirty="0" smtClean="0"/>
              <a:t> </a:t>
            </a:r>
            <a:r>
              <a:rPr lang="sr-Latn-CS" sz="2500" dirty="0" smtClean="0"/>
              <a:t>терапији, оштећена</a:t>
            </a:r>
            <a:r>
              <a:rPr lang="sr-Cyrl-CS" sz="2500" dirty="0" smtClean="0"/>
              <a:t> </a:t>
            </a:r>
            <a:r>
              <a:rPr lang="sr-Latn-CS" sz="2500" dirty="0" smtClean="0"/>
              <a:t>функција</a:t>
            </a:r>
            <a:r>
              <a:rPr lang="sr-Cyrl-CS" sz="2500" dirty="0" smtClean="0"/>
              <a:t> </a:t>
            </a:r>
            <a:r>
              <a:rPr lang="sr-Latn-CS" sz="2500" dirty="0" smtClean="0"/>
              <a:t>јетре</a:t>
            </a:r>
            <a:r>
              <a:rPr lang="sr-Cyrl-CS" sz="2500" dirty="0" smtClean="0"/>
              <a:t> </a:t>
            </a:r>
            <a:r>
              <a:rPr lang="sr-Latn-CS" sz="2500" dirty="0" smtClean="0"/>
              <a:t>и/или</a:t>
            </a:r>
            <a:r>
              <a:rPr lang="sr-Cyrl-CS" sz="2500" dirty="0" smtClean="0"/>
              <a:t> </a:t>
            </a:r>
            <a:r>
              <a:rPr lang="sr-Latn-CS" sz="2500" dirty="0" smtClean="0"/>
              <a:t>бубрега...</a:t>
            </a:r>
            <a:endParaRPr lang="sr-Cyrl-RS" sz="2500" dirty="0" smtClean="0"/>
          </a:p>
          <a:p>
            <a:pPr marL="0" indent="0" eaLnBrk="1" hangingPunct="1">
              <a:buNone/>
            </a:pPr>
            <a:endParaRPr lang="sr-Latn-CS" sz="2500" dirty="0" smtClean="0"/>
          </a:p>
          <a:p>
            <a:pPr eaLnBrk="1" hangingPunct="1"/>
            <a:r>
              <a:rPr lang="sr-Latn-CS" sz="2500" dirty="0" smtClean="0">
                <a:solidFill>
                  <a:srgbClr val="FF0000"/>
                </a:solidFill>
              </a:rPr>
              <a:t>Лекови:</a:t>
            </a:r>
            <a:r>
              <a:rPr lang="sr-Latn-CS" sz="2500" dirty="0" smtClean="0"/>
              <a:t> мала</a:t>
            </a:r>
            <a:r>
              <a:rPr lang="sr-Cyrl-CS" sz="2500" dirty="0" smtClean="0"/>
              <a:t> </a:t>
            </a:r>
            <a:r>
              <a:rPr lang="sr-Latn-CS" sz="2500" dirty="0" smtClean="0"/>
              <a:t>терапијска</a:t>
            </a:r>
            <a:r>
              <a:rPr lang="sr-Cyrl-CS" sz="2500" dirty="0" smtClean="0"/>
              <a:t> </a:t>
            </a:r>
            <a:r>
              <a:rPr lang="sr-Latn-CS" sz="2500" dirty="0" smtClean="0"/>
              <a:t>ширина, стрма</a:t>
            </a:r>
            <a:r>
              <a:rPr lang="sr-Cyrl-CS" sz="2500" dirty="0" smtClean="0"/>
              <a:t> </a:t>
            </a:r>
            <a:r>
              <a:rPr lang="sr-Latn-CS" sz="2500" dirty="0" smtClean="0"/>
              <a:t>крива</a:t>
            </a:r>
            <a:r>
              <a:rPr lang="sr-Cyrl-CS" sz="2500" dirty="0" smtClean="0"/>
              <a:t> </a:t>
            </a:r>
            <a:r>
              <a:rPr lang="sr-Latn-CS" sz="2500" dirty="0" smtClean="0"/>
              <a:t>                    доза-одговор, сатурациона</a:t>
            </a:r>
            <a:r>
              <a:rPr lang="sr-Cyrl-CS" sz="2500" dirty="0" smtClean="0"/>
              <a:t> </a:t>
            </a:r>
            <a:r>
              <a:rPr lang="sr-Latn-CS" sz="2500" dirty="0" smtClean="0"/>
              <a:t>фармакокинетика, познат</a:t>
            </a:r>
            <a:r>
              <a:rPr lang="sr-Cyrl-CS" sz="2500" dirty="0" smtClean="0"/>
              <a:t> </a:t>
            </a:r>
            <a:r>
              <a:rPr lang="sr-Latn-CS" sz="2500" dirty="0" smtClean="0"/>
              <a:t>индуцибилни</a:t>
            </a:r>
            <a:r>
              <a:rPr lang="sr-Cyrl-CS" sz="2500" dirty="0" smtClean="0"/>
              <a:t> </a:t>
            </a:r>
            <a:r>
              <a:rPr lang="sr-Latn-CS" sz="2500" dirty="0" smtClean="0"/>
              <a:t>или</a:t>
            </a:r>
            <a:r>
              <a:rPr lang="sr-Cyrl-CS" sz="2500" dirty="0" smtClean="0"/>
              <a:t> и</a:t>
            </a:r>
            <a:r>
              <a:rPr lang="sr-Latn-CS" sz="2500" dirty="0" smtClean="0"/>
              <a:t>нхибиторни</a:t>
            </a:r>
            <a:r>
              <a:rPr lang="sr-Cyrl-CS" sz="2500" dirty="0" smtClean="0"/>
              <a:t> </a:t>
            </a:r>
            <a:r>
              <a:rPr lang="sr-Latn-CS" sz="2500" dirty="0" smtClean="0"/>
              <a:t>ефекат</a:t>
            </a:r>
            <a:r>
              <a:rPr lang="sr-Cyrl-CS" sz="2500" dirty="0" smtClean="0"/>
              <a:t> </a:t>
            </a:r>
            <a:r>
              <a:rPr lang="sr-Latn-CS" sz="2500" dirty="0" smtClean="0"/>
              <a:t>на</a:t>
            </a:r>
            <a:r>
              <a:rPr lang="sr-Cyrl-CS" sz="2500" dirty="0" smtClean="0"/>
              <a:t> </a:t>
            </a:r>
            <a:r>
              <a:rPr lang="sr-Latn-CS" sz="2500" dirty="0" smtClean="0"/>
              <a:t>метаболишуће</a:t>
            </a:r>
            <a:r>
              <a:rPr lang="sr-Cyrl-CS" sz="2500" dirty="0" smtClean="0"/>
              <a:t> </a:t>
            </a:r>
            <a:r>
              <a:rPr lang="sr-Latn-CS" sz="2500" dirty="0" smtClean="0"/>
              <a:t>ензиме</a:t>
            </a:r>
            <a:r>
              <a:rPr lang="en-US" sz="2500" dirty="0" smtClean="0"/>
              <a:t>…</a:t>
            </a:r>
            <a:endParaRPr lang="sr-Latn-CS" sz="2500" dirty="0" smtClean="0"/>
          </a:p>
          <a:p>
            <a:pPr marL="0" indent="0" eaLnBrk="1" hangingPunct="1">
              <a:buNone/>
            </a:pPr>
            <a:endParaRPr lang="sr-Latn-CS" sz="25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559"/>
    </mc:Choice>
    <mc:Fallback>
      <p:transition spd="slow" advTm="101559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6613"/>
            <a:ext cx="8218488" cy="509587"/>
          </a:xfrm>
        </p:spPr>
        <p:txBody>
          <a:bodyPr/>
          <a:lstStyle/>
          <a:p>
            <a:pPr algn="ctr" eaLnBrk="1" hangingPunct="1"/>
            <a:r>
              <a:rPr lang="sr-Cyrl-CS" smtClean="0"/>
              <a:t>Механизми интеракција између лекова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424862" cy="5113338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Latn-CS" sz="2300" b="1" smtClean="0">
                <a:solidFill>
                  <a:srgbClr val="CC0000"/>
                </a:solidFill>
              </a:rPr>
              <a:t>Фармацеутски (ван организма болесника):</a:t>
            </a:r>
            <a:r>
              <a:rPr lang="sr-Latn-CS" sz="2300" smtClean="0">
                <a:solidFill>
                  <a:srgbClr val="CC0000"/>
                </a:solidFill>
              </a:rPr>
              <a:t> </a:t>
            </a:r>
            <a:r>
              <a:rPr lang="sr-Cyrl-CS" sz="2300" smtClean="0">
                <a:solidFill>
                  <a:srgbClr val="CC0000"/>
                </a:solidFill>
              </a:rPr>
              <a:t>                                    </a:t>
            </a:r>
            <a:r>
              <a:rPr lang="sr-Cyrl-CS" sz="2100" smtClean="0"/>
              <a:t>Р</a:t>
            </a:r>
            <a:r>
              <a:rPr lang="sr-Latn-CS" sz="2100" smtClean="0"/>
              <a:t>азни типови физичке и хемијске инкомпатибилности међу лековима који се налазе у истом препарату, боци за инфузију или истој бризгалици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300" b="1" smtClean="0">
                <a:solidFill>
                  <a:srgbClr val="CC0000"/>
                </a:solidFill>
              </a:rPr>
              <a:t>Фармакокинетски (у организму болесника):</a:t>
            </a:r>
            <a:r>
              <a:rPr lang="sr-Cyrl-CS" sz="2300" b="1" smtClean="0">
                <a:solidFill>
                  <a:srgbClr val="CC0000"/>
                </a:solidFill>
              </a:rPr>
              <a:t>                           </a:t>
            </a:r>
            <a:r>
              <a:rPr lang="sr-Cyrl-CS" sz="2100" smtClean="0"/>
              <a:t>П</a:t>
            </a:r>
            <a:r>
              <a:rPr lang="sr-Latn-CS" sz="2100" smtClean="0"/>
              <a:t>омешани лекови један другоме мењају фармакокинетичке карактеристике на нивоу ресорпције, дистрибуције, метаболисања или елиминације у толикој мери да се мења и концентрација лека на месту деловања, а тиме и фармакотерапијско дејство</a:t>
            </a:r>
          </a:p>
          <a:p>
            <a:pPr eaLnBrk="1" hangingPunct="1">
              <a:lnSpc>
                <a:spcPct val="95000"/>
              </a:lnSpc>
            </a:pPr>
            <a:r>
              <a:rPr lang="sr-Latn-CS" sz="2300" b="1" smtClean="0">
                <a:solidFill>
                  <a:srgbClr val="CC0000"/>
                </a:solidFill>
              </a:rPr>
              <a:t>Фармакодинамски (у организму болесника):</a:t>
            </a:r>
            <a:r>
              <a:rPr lang="sr-Cyrl-CS" sz="2300" b="1" smtClean="0">
                <a:solidFill>
                  <a:srgbClr val="CC0000"/>
                </a:solidFill>
              </a:rPr>
              <a:t>                       </a:t>
            </a:r>
            <a:r>
              <a:rPr lang="sr-Cyrl-CS" sz="2100" smtClean="0"/>
              <a:t>О</a:t>
            </a:r>
            <a:r>
              <a:rPr lang="sr-Latn-CS" sz="2100" smtClean="0"/>
              <a:t>дигравају се на местима деловања лекова, најчешће на рецепторима</a:t>
            </a:r>
            <a:r>
              <a:rPr lang="sr-Cyrl-CS" sz="2100" smtClean="0"/>
              <a:t>,</a:t>
            </a:r>
            <a:r>
              <a:rPr lang="sr-Latn-CS" sz="2100" smtClean="0"/>
              <a:t> резулт</a:t>
            </a:r>
            <a:r>
              <a:rPr lang="sr-Cyrl-CS" sz="2100" smtClean="0"/>
              <a:t>ат</a:t>
            </a:r>
            <a:r>
              <a:rPr lang="sr-Latn-CS" sz="2100" smtClean="0"/>
              <a:t>: знатно умањење или знатно појачање дејства лека од кога се очекује терапијски ефекат</a:t>
            </a:r>
            <a:r>
              <a:rPr lang="en-US" sz="2200" smtClean="0"/>
              <a:t> </a:t>
            </a:r>
            <a:endParaRPr lang="sr-Latn-CS" sz="210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167"/>
    </mc:Choice>
    <mc:Fallback>
      <p:transition spd="slow" advTm="9716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18488" cy="941387"/>
          </a:xfrm>
        </p:spPr>
        <p:txBody>
          <a:bodyPr/>
          <a:lstStyle/>
          <a:p>
            <a:pPr algn="ctr" eaLnBrk="1" hangingPunct="1"/>
            <a:r>
              <a:rPr lang="sr-Cyrl-CS" sz="3200" smtClean="0"/>
              <a:t>Фармакодинамске интеракције </a:t>
            </a:r>
            <a:br>
              <a:rPr lang="sr-Cyrl-CS" sz="3200" smtClean="0"/>
            </a:br>
            <a:r>
              <a:rPr lang="sr-Cyrl-CS" sz="3200" smtClean="0"/>
              <a:t>Места интеракција лекова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80400" cy="4465637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sr-Cyrl-CS" sz="2400" b="1" smtClean="0">
                <a:solidFill>
                  <a:srgbClr val="CC0000"/>
                </a:solidFill>
              </a:rPr>
              <a:t>Изван организма</a:t>
            </a:r>
            <a:r>
              <a:rPr lang="sr-Cyrl-CS" sz="2400" smtClean="0">
                <a:solidFill>
                  <a:srgbClr val="CC0000"/>
                </a:solidFill>
              </a:rPr>
              <a:t>:</a:t>
            </a:r>
            <a:r>
              <a:rPr lang="sr-Cyrl-CS" sz="2400" smtClean="0"/>
              <a:t> </a:t>
            </a:r>
            <a:r>
              <a:rPr lang="sr-Cyrl-CS" sz="2100" smtClean="0"/>
              <a:t>у истој бризгалици или у боци за инфузију (нпр. пеницилин и аминогликозиди)</a:t>
            </a:r>
          </a:p>
          <a:p>
            <a:pPr eaLnBrk="1" hangingPunct="1">
              <a:lnSpc>
                <a:spcPct val="95000"/>
              </a:lnSpc>
            </a:pPr>
            <a:r>
              <a:rPr lang="sr-Cyrl-CS" sz="2400" b="1" smtClean="0">
                <a:solidFill>
                  <a:srgbClr val="CC0000"/>
                </a:solidFill>
              </a:rPr>
              <a:t>После оралне примене</a:t>
            </a:r>
            <a:r>
              <a:rPr lang="sr-Cyrl-CS" sz="2400" smtClean="0">
                <a:solidFill>
                  <a:srgbClr val="CC0000"/>
                </a:solidFill>
              </a:rPr>
              <a:t>:</a:t>
            </a:r>
            <a:r>
              <a:rPr lang="sr-Cyrl-CS" sz="2400" smtClean="0"/>
              <a:t> </a:t>
            </a:r>
            <a:r>
              <a:rPr lang="sr-Cyrl-CS" sz="2100" smtClean="0"/>
              <a:t>лекови један другоме мењају биолошку расположивост, степен и брзину ресорпције </a:t>
            </a:r>
            <a:r>
              <a:rPr lang="sr-Cyrl-CS" sz="2100" i="1" smtClean="0"/>
              <a:t>(нпр. млечна храна, већина антацида који садрже калцијум, магнезијум или алуминијум или соли гвожђа стварају нерастворљиве комплексе са тетрациклинима умањујући им терапијски ефекат)</a:t>
            </a:r>
          </a:p>
          <a:p>
            <a:pPr eaLnBrk="1" hangingPunct="1">
              <a:lnSpc>
                <a:spcPct val="95000"/>
              </a:lnSpc>
            </a:pPr>
            <a:r>
              <a:rPr lang="sr-Cyrl-CS" sz="2400" b="1" smtClean="0">
                <a:solidFill>
                  <a:srgbClr val="CC0000"/>
                </a:solidFill>
              </a:rPr>
              <a:t>У крви</a:t>
            </a:r>
            <a:r>
              <a:rPr lang="sr-Cyrl-CS" sz="2400" smtClean="0">
                <a:solidFill>
                  <a:srgbClr val="CC0000"/>
                </a:solidFill>
              </a:rPr>
              <a:t>:</a:t>
            </a:r>
            <a:r>
              <a:rPr lang="sr-Cyrl-CS" sz="2400" smtClean="0"/>
              <a:t> </a:t>
            </a:r>
            <a:r>
              <a:rPr lang="sr-Cyrl-CS" sz="2100" smtClean="0"/>
              <a:t>међусобна компетиција на местима за везивање на протеинима плазме (слободна фракција лека у серуму је фармаколошки активна, а лекови са високим афинитетом везивања за протеине плазме истискују један другог потенцирајући тако “туђе” терапијско дејство - </a:t>
            </a:r>
            <a:r>
              <a:rPr lang="sr-Cyrl-CS" sz="2100" i="1" smtClean="0"/>
              <a:t>нпр. аспирин истискује варфарин и доводи до појаве крварења</a:t>
            </a:r>
            <a:r>
              <a:rPr lang="sr-Cyrl-CS" sz="2100" smtClean="0"/>
              <a:t>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2827"/>
    </mc:Choice>
    <mc:Fallback>
      <p:transition spd="slow" advTm="14282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2300"/>
            <a:ext cx="8218488" cy="719138"/>
          </a:xfrm>
        </p:spPr>
        <p:txBody>
          <a:bodyPr/>
          <a:lstStyle/>
          <a:p>
            <a:pPr algn="ctr" eaLnBrk="1" hangingPunct="1"/>
            <a:r>
              <a:rPr lang="sr-Cyrl-CS" sz="3400" smtClean="0"/>
              <a:t>Места интеракције лекова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435975" cy="4699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CC0000"/>
                </a:solidFill>
              </a:rPr>
              <a:t>У јетри</a:t>
            </a:r>
            <a:r>
              <a:rPr lang="sr-Cyrl-CS" sz="2400" dirty="0" smtClean="0">
                <a:solidFill>
                  <a:srgbClr val="CC0000"/>
                </a:solidFill>
              </a:rPr>
              <a:t>:</a:t>
            </a:r>
            <a:r>
              <a:rPr lang="sr-Cyrl-CS" sz="2400" dirty="0" smtClean="0"/>
              <a:t>                                                                                                        Један другоме мењају брзину метаболисања                               (нпр. фенобарбитон индукује ензимски систем у јетри и убрзава метаболизам тј. смањује серумску концентрацију верапамила и његов терапијски ефекат)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CC0000"/>
                </a:solidFill>
              </a:rPr>
              <a:t>У бубрезима</a:t>
            </a:r>
            <a:r>
              <a:rPr lang="sr-Cyrl-CS" sz="2400" dirty="0" smtClean="0">
                <a:solidFill>
                  <a:srgbClr val="CC0000"/>
                </a:solidFill>
              </a:rPr>
              <a:t>:</a:t>
            </a:r>
            <a:r>
              <a:rPr lang="sr-Cyrl-CS" sz="2400" dirty="0" smtClean="0"/>
              <a:t>                                                                                      Један другом мењају брзину елиминисања                                    (нпр. салицилати спречавају тубуларну секрецију и елиминацију метотрексата повећавајући његову токсичност)</a:t>
            </a:r>
          </a:p>
          <a:p>
            <a:pPr eaLnBrk="1" hangingPunct="1">
              <a:lnSpc>
                <a:spcPct val="90000"/>
              </a:lnSpc>
            </a:pPr>
            <a:r>
              <a:rPr lang="sr-Cyrl-CS" sz="2400" b="1" dirty="0" smtClean="0">
                <a:solidFill>
                  <a:srgbClr val="CC0000"/>
                </a:solidFill>
              </a:rPr>
              <a:t>На рецепторима</a:t>
            </a:r>
            <a:r>
              <a:rPr lang="sr-Cyrl-CS" sz="2400" dirty="0" smtClean="0">
                <a:solidFill>
                  <a:srgbClr val="CC0000"/>
                </a:solidFill>
              </a:rPr>
              <a:t>:</a:t>
            </a:r>
            <a:r>
              <a:rPr lang="sr-Cyrl-CS" sz="2400" dirty="0" smtClean="0"/>
              <a:t>                                                                          Интеракција се одвија као синергизам или као антагонизам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519"/>
    </mc:Choice>
    <mc:Fallback>
      <p:transition spd="slow" advTm="5051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18488" cy="1218530"/>
          </a:xfrm>
        </p:spPr>
        <p:txBody>
          <a:bodyPr/>
          <a:lstStyle/>
          <a:p>
            <a:pPr algn="ctr"/>
            <a:r>
              <a:rPr lang="ru-RU" sz="3200" dirty="0"/>
              <a:t>Индукција и инхибиција цитохрома П450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699694"/>
          </a:xfrm>
        </p:spPr>
        <p:txBody>
          <a:bodyPr/>
          <a:lstStyle/>
          <a:p>
            <a:r>
              <a:rPr lang="sr-Cyrl-RS" sz="2200" dirty="0"/>
              <a:t>Б</a:t>
            </a:r>
            <a:r>
              <a:rPr lang="ru-RU" sz="2200" dirty="0" smtClean="0"/>
              <a:t>рој </a:t>
            </a:r>
            <a:r>
              <a:rPr lang="ru-RU" sz="2200" dirty="0"/>
              <a:t>и активност протеина цитохрома П450 се може мењати у зависности од присуства хемијских супстанци у телу човека. </a:t>
            </a:r>
            <a:endParaRPr lang="en-US" sz="2200" dirty="0" smtClean="0"/>
          </a:p>
          <a:p>
            <a:r>
              <a:rPr lang="ru-RU" sz="2200" dirty="0" smtClean="0"/>
              <a:t>Неке </a:t>
            </a:r>
            <a:r>
              <a:rPr lang="ru-RU" sz="2200" dirty="0"/>
              <a:t>супстанце путем утицаја на експресију гена повећавају (индукују) синтезу и активност овог </a:t>
            </a:r>
            <a:r>
              <a:rPr lang="ru-RU" sz="2200" dirty="0" smtClean="0"/>
              <a:t>ензима</a:t>
            </a:r>
          </a:p>
          <a:p>
            <a:r>
              <a:rPr lang="ru-RU" sz="2200" dirty="0" smtClean="0"/>
              <a:t>Познати </a:t>
            </a:r>
            <a:r>
              <a:rPr lang="ru-RU" sz="2200" b="1" dirty="0"/>
              <a:t>индуктори цитохрома </a:t>
            </a:r>
            <a:r>
              <a:rPr lang="ru-RU" sz="2200" b="1" dirty="0" smtClean="0"/>
              <a:t>П450</a:t>
            </a:r>
            <a:r>
              <a:rPr lang="ru-RU" sz="2200" dirty="0" smtClean="0"/>
              <a:t>: фенобарбитал</a:t>
            </a:r>
            <a:r>
              <a:rPr lang="ru-RU" sz="2200" dirty="0"/>
              <a:t>, карбамазепин, рифампицин, гликокортикоиди, многи отрови који загађују човекову околину (полициклични </a:t>
            </a:r>
            <a:r>
              <a:rPr lang="ru-RU" sz="2200" dirty="0" smtClean="0"/>
              <a:t>ароматични </a:t>
            </a:r>
            <a:r>
              <a:rPr lang="ru-RU" sz="2200" dirty="0"/>
              <a:t>угљоводоници из дуванског дима или из хране са </a:t>
            </a:r>
            <a:r>
              <a:rPr lang="ru-RU" sz="2200" dirty="0" smtClean="0"/>
              <a:t>роштиља) </a:t>
            </a:r>
            <a:r>
              <a:rPr lang="ru-RU" sz="2200" dirty="0"/>
              <a:t>као и </a:t>
            </a:r>
            <a:r>
              <a:rPr lang="ru-RU" sz="2200" dirty="0" smtClean="0"/>
              <a:t>неке биљке: кантарион, купус</a:t>
            </a:r>
            <a:r>
              <a:rPr lang="ru-RU" sz="2200" dirty="0"/>
              <a:t>, кељ, карфиол, прокељ, </a:t>
            </a:r>
            <a:r>
              <a:rPr lang="ru-RU" sz="2200" dirty="0" smtClean="0"/>
              <a:t>броколи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xmlns="" val="11835499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9537"/>
    </mc:Choice>
    <mc:Fallback>
      <p:transition spd="slow" advTm="6953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826</TotalTime>
  <Words>1261</Words>
  <Application>Microsoft Office PowerPoint</Application>
  <PresentationFormat>On-screen Show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Network</vt:lpstr>
      <vt:lpstr>ИНТЕГРИСАНЕ АКАДЕМСКЕ СТУДИЈЕ ФАРМАЦИЈЕ Д05 - Фармаковигиланца  Предавање 9</vt:lpstr>
      <vt:lpstr>Slide 2</vt:lpstr>
      <vt:lpstr>Комбинована терапија</vt:lpstr>
      <vt:lpstr>Интеракције међу лековима</vt:lpstr>
      <vt:lpstr>Интеракције међу лековима  Фактори ризика</vt:lpstr>
      <vt:lpstr>Механизми интеракција између лекова</vt:lpstr>
      <vt:lpstr>Фармакодинамске интеракције  Места интеракција лекова</vt:lpstr>
      <vt:lpstr>Места интеракције лекова</vt:lpstr>
      <vt:lpstr>Индукција и инхибиција цитохрома П450</vt:lpstr>
      <vt:lpstr>Лекови инхибитори активности  цитохрома П450 </vt:lpstr>
      <vt:lpstr>Фармакодинамске интеракције Синергизам</vt:lpstr>
      <vt:lpstr>Адитивни синергизам</vt:lpstr>
      <vt:lpstr>Потенцирајући синергизам</vt:lpstr>
      <vt:lpstr>Синергизам</vt:lpstr>
      <vt:lpstr>Антагонизам</vt:lpstr>
      <vt:lpstr>Антагонизам</vt:lpstr>
      <vt:lpstr>Фармаколошки антагонизам</vt:lpstr>
      <vt:lpstr>Парцијални агонисти</vt:lpstr>
      <vt:lpstr>ПРИМЕРИ</vt:lpstr>
      <vt:lpstr>Како проверити интеракције ...</vt:lpstr>
      <vt:lpstr>Улога фармацеута...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Verzija za sajt fakulteta</dc:title>
  <dc:subject>Klinicki farmakolog</dc:subject>
  <cp:lastModifiedBy>Marko</cp:lastModifiedBy>
  <cp:revision>447</cp:revision>
  <dcterms:created xsi:type="dcterms:W3CDTF">2012-03-05T11:20:01Z</dcterms:created>
  <dcterms:modified xsi:type="dcterms:W3CDTF">2021-08-24T06:40:14Z</dcterms:modified>
</cp:coreProperties>
</file>